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75" r:id="rId3"/>
    <p:sldId id="286" r:id="rId4"/>
    <p:sldId id="307" r:id="rId5"/>
    <p:sldId id="291" r:id="rId6"/>
    <p:sldId id="306" r:id="rId7"/>
    <p:sldId id="305" r:id="rId8"/>
    <p:sldId id="304" r:id="rId9"/>
    <p:sldId id="303" r:id="rId10"/>
    <p:sldId id="302" r:id="rId11"/>
    <p:sldId id="301" r:id="rId12"/>
    <p:sldId id="298" r:id="rId13"/>
    <p:sldId id="300" r:id="rId14"/>
    <p:sldId id="265" r:id="rId15"/>
    <p:sldId id="267" r:id="rId16"/>
    <p:sldId id="284" r:id="rId17"/>
    <p:sldId id="285" r:id="rId18"/>
    <p:sldId id="287" r:id="rId19"/>
    <p:sldId id="288" r:id="rId2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C2E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35" autoAdjust="0"/>
    <p:restoredTop sz="9466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25308641975305E-2"/>
          <c:y val="5.1055886019370028E-2"/>
          <c:w val="0.86233024691358029"/>
          <c:h val="0.77878625582804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4402362934516E-2"/>
                      <c:h val="0.115261365164258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418-4B35-9157-B5C0BFE3D41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418-4B35-9157-B5C0BFE3D4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Leht1!$B$2:$B$6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18</c:v>
                </c:pt>
                <c:pt idx="3">
                  <c:v>42</c:v>
                </c:pt>
                <c:pt idx="4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8-4B35-9157-B5C0BFE3D41F}"/>
            </c:ext>
          </c:extLst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Veerg2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Leht1!$A$2:$A$6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Leht1!$C$2:$C$6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418-4B35-9157-B5C0BFE3D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74"/>
        <c:axId val="1436240383"/>
        <c:axId val="1436230815"/>
      </c:barChart>
      <c:catAx>
        <c:axId val="1436240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436230815"/>
        <c:crosses val="autoZero"/>
        <c:auto val="1"/>
        <c:lblAlgn val="ctr"/>
        <c:lblOffset val="100"/>
        <c:noMultiLvlLbl val="0"/>
      </c:catAx>
      <c:valAx>
        <c:axId val="1436230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436240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92723826188394E-2"/>
          <c:y val="9.877237148698996E-2"/>
          <c:w val="0.41089615534169338"/>
          <c:h val="0.74713640989473618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Müük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20-4C95-B5F9-2E8315C504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20-4C95-B5F9-2E8315C504B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14B-4AD6-B11E-1BB8377ACD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4B-4AD6-B11E-1BB8377ACD26}"/>
              </c:ext>
            </c:extLst>
          </c:dPt>
          <c:dLbls>
            <c:dLbl>
              <c:idx val="3"/>
              <c:layout>
                <c:manualLayout>
                  <c:x val="-5.173046077573637E-2"/>
                  <c:y val="1.052262480330148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055555555555548E-2"/>
                      <c:h val="0.100273709766012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4B-4AD6-B11E-1BB8377ACD2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Leht1!$A$2:$A$5</c:f>
              <c:strCache>
                <c:ptCount val="4"/>
                <c:pt idx="0">
                  <c:v>Videotunnid (otsene kontakt õpetajaga, teemade lahtiseletamine)</c:v>
                </c:pt>
                <c:pt idx="1">
                  <c:v>Sotsialiseerumine (kaasõpilased, sõbrad)</c:v>
                </c:pt>
                <c:pt idx="2">
                  <c:v>Mitte millestki</c:v>
                </c:pt>
                <c:pt idx="3">
                  <c:v>Vanemate toetus</c:v>
                </c:pt>
              </c:strCache>
            </c:strRef>
          </c:cat>
          <c:val>
            <c:numRef>
              <c:f>Leht1!$B$2:$B$5</c:f>
              <c:numCache>
                <c:formatCode>General</c:formatCode>
                <c:ptCount val="4"/>
                <c:pt idx="0">
                  <c:v>51</c:v>
                </c:pt>
                <c:pt idx="1">
                  <c:v>29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B-4AD6-B11E-1BB8377AC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62444104209195"/>
          <c:y val="4.7844855966532644E-2"/>
          <c:w val="0.46281969962088065"/>
          <c:h val="0.95215514403346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70433556916496E-2"/>
          <c:y val="0.10453027853636504"/>
          <c:w val="0.36135061242344713"/>
          <c:h val="0.62759763967971915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Müük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BE-4820-9B3B-87F110C64E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BE-4820-9B3B-87F110C64E76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C4-4F3A-8FF8-84C5310606E6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C4-4F3A-8FF8-84C5310606E6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DC4-4F3A-8FF8-84C5310606E6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DC4-4F3A-8FF8-84C5310606E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3BE-4820-9B3B-87F110C64E76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Leht1!$A$2:$A$8</c:f>
              <c:strCache>
                <c:ptCount val="7"/>
                <c:pt idx="0">
                  <c:v>Vabadus aja planeerimisel, võimalus õppida omas tempos</c:v>
                </c:pt>
                <c:pt idx="1">
                  <c:v>Sai kauem magada</c:v>
                </c:pt>
                <c:pt idx="2">
                  <c:v>Eneseareng (klassikaaslaste aitamine, iseseisev õppimine)</c:v>
                </c:pt>
                <c:pt idx="3">
                  <c:v>Rohkem vaba aega (koormus ei olnud nii suur)</c:v>
                </c:pt>
                <c:pt idx="4">
                  <c:v>Võimalus õppida vaiksemas keskkonnas</c:v>
                </c:pt>
                <c:pt idx="5">
                  <c:v>Huvitavad ja loomingulised ülesanded osades ainetes</c:v>
                </c:pt>
                <c:pt idx="6">
                  <c:v>Mitte midagi</c:v>
                </c:pt>
              </c:strCache>
            </c:strRef>
          </c:cat>
          <c:val>
            <c:numRef>
              <c:f>Leht1!$B$2:$B$8</c:f>
              <c:numCache>
                <c:formatCode>General</c:formatCode>
                <c:ptCount val="7"/>
                <c:pt idx="0">
                  <c:v>35</c:v>
                </c:pt>
                <c:pt idx="1">
                  <c:v>28</c:v>
                </c:pt>
                <c:pt idx="2">
                  <c:v>10</c:v>
                </c:pt>
                <c:pt idx="3">
                  <c:v>10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4-4F3A-8FF8-84C531060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315045688733359"/>
          <c:y val="2.6079880013331846E-2"/>
          <c:w val="0.5455509380771848"/>
          <c:h val="0.97392011998666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39233984640801E-3"/>
          <c:y val="4.8784324746871492E-2"/>
          <c:w val="0.40647820064158646"/>
          <c:h val="0.73910320060133072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Müük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F7-4557-8B6F-6C863CD88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F7-4557-8B6F-6C863CD8897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99-497D-A9AC-2B8A8DEF5EC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Leht1!$A$2:$A$4</c:f>
              <c:strCache>
                <c:ptCount val="3"/>
                <c:pt idx="0">
                  <c:v>Oleksin rohkem valmis ja teadlik</c:v>
                </c:pt>
                <c:pt idx="1">
                  <c:v>Ei taha</c:v>
                </c:pt>
                <c:pt idx="2">
                  <c:v>Neutraalne</c:v>
                </c:pt>
              </c:strCache>
            </c:strRef>
          </c:cat>
          <c:val>
            <c:numRef>
              <c:f>Leht1!$B$2:$B$4</c:f>
              <c:numCache>
                <c:formatCode>0%</c:formatCode>
                <c:ptCount val="3"/>
                <c:pt idx="0">
                  <c:v>0.42</c:v>
                </c:pt>
                <c:pt idx="1">
                  <c:v>0.39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9-497D-A9AC-2B8A8DEF5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288701759502288"/>
          <c:y val="7.9042864257366716E-2"/>
          <c:w val="0.43885559443958394"/>
          <c:h val="0.71331067295748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37411295810256E-2"/>
          <c:y val="7.8568931864651095E-2"/>
          <c:w val="0.37657468163701757"/>
          <c:h val="0.68472934593794643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EE-4418-BE96-96F974FE17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EE-4418-BE96-96F974FE17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EE-4418-BE96-96F974FE17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EE-4418-BE96-96F974FE1750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A96-483A-8AEC-E3AA8F9DDE49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96-483A-8AEC-E3AA8F9DDE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2EE-4418-BE96-96F974FE175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2EE-4418-BE96-96F974FE175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2EE-4418-BE96-96F974FE175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Leht1!$A$2:$A$10</c:f>
              <c:strCache>
                <c:ptCount val="8"/>
                <c:pt idx="0">
                  <c:v>võiks olla rohkem videotunde</c:v>
                </c:pt>
                <c:pt idx="1">
                  <c:v>kõik sobib, võiks jätkata samamoodi</c:v>
                </c:pt>
                <c:pt idx="2">
                  <c:v>koormus võiks olla väiksem</c:v>
                </c:pt>
                <c:pt idx="3">
                  <c:v>võiks saada õpetajatelt rohkem tagasisidet</c:v>
                </c:pt>
                <c:pt idx="4">
                  <c:v>väiltida kellaajalisi tähtaegu kodutööde ärasaatmiseks</c:v>
                </c:pt>
                <c:pt idx="5">
                  <c:v>rohkem mõistmist, toetamist</c:v>
                </c:pt>
                <c:pt idx="6">
                  <c:v>kõik nädala ülesanded võiks panna esmaspäeval</c:v>
                </c:pt>
                <c:pt idx="7">
                  <c:v>kiirem arvuti</c:v>
                </c:pt>
              </c:strCache>
            </c:strRef>
          </c:cat>
          <c:val>
            <c:numRef>
              <c:f>Leht1!$B$2:$B$10</c:f>
              <c:numCache>
                <c:formatCode>0%</c:formatCode>
                <c:ptCount val="9"/>
                <c:pt idx="0">
                  <c:v>0.44</c:v>
                </c:pt>
                <c:pt idx="1">
                  <c:v>0.2</c:v>
                </c:pt>
                <c:pt idx="2">
                  <c:v>0.16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0.04</c:v>
                </c:pt>
                <c:pt idx="6">
                  <c:v>0.02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6-483A-8AEC-E3AA8F9DD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.48123699815300863"/>
          <c:y val="4.7759791178096485E-2"/>
          <c:w val="0.50974822591620494"/>
          <c:h val="0.95224020882190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371220958491306E-2"/>
          <c:y val="3.538407967190179E-2"/>
          <c:w val="0.41135632351511614"/>
          <c:h val="0.74797313808644439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994-4C33-8585-B464C11332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46-4462-8D98-660D587F0B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46-4462-8D98-660D587F0B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46-4462-8D98-660D587F0B08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94-4C33-8585-B464C11332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46-4462-8D98-660D587F0B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46-4462-8D98-660D587F0B08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994-4C33-8585-B464C113327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A46-4462-8D98-660D587F0B0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Leht1!$A$2:$A$10</c:f>
              <c:strCache>
                <c:ptCount val="9"/>
                <c:pt idx="0">
                  <c:v>1. klass</c:v>
                </c:pt>
                <c:pt idx="1">
                  <c:v>2. klass</c:v>
                </c:pt>
                <c:pt idx="2">
                  <c:v>3. klass</c:v>
                </c:pt>
                <c:pt idx="3">
                  <c:v>4. klass</c:v>
                </c:pt>
                <c:pt idx="4">
                  <c:v>5. klass</c:v>
                </c:pt>
                <c:pt idx="5">
                  <c:v>6. klass</c:v>
                </c:pt>
                <c:pt idx="6">
                  <c:v>7. klass</c:v>
                </c:pt>
                <c:pt idx="7">
                  <c:v>8. klass</c:v>
                </c:pt>
                <c:pt idx="8">
                  <c:v>9. klass</c:v>
                </c:pt>
              </c:strCache>
            </c:strRef>
          </c:cat>
          <c:val>
            <c:numRef>
              <c:f>Leht1!$B$2:$B$10</c:f>
              <c:numCache>
                <c:formatCode>0%</c:formatCode>
                <c:ptCount val="9"/>
                <c:pt idx="0">
                  <c:v>0.19</c:v>
                </c:pt>
                <c:pt idx="1">
                  <c:v>0.06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0.13</c:v>
                </c:pt>
                <c:pt idx="6">
                  <c:v>0.19</c:v>
                </c:pt>
                <c:pt idx="7">
                  <c:v>0.14000000000000001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4-4C33-8585-B464C1133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154320987654326"/>
          <c:y val="4.817649816768238E-2"/>
          <c:w val="0.2009259259259259"/>
          <c:h val="0.934987302147035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veerg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Leht1!$B$2:$B$6</c:f>
              <c:numCache>
                <c:formatCode>General</c:formatCode>
                <c:ptCount val="5"/>
                <c:pt idx="0">
                  <c:v>2.4</c:v>
                </c:pt>
                <c:pt idx="1">
                  <c:v>6</c:v>
                </c:pt>
                <c:pt idx="2">
                  <c:v>17.899999999999999</c:v>
                </c:pt>
                <c:pt idx="3">
                  <c:v>42.9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3-47BC-891D-490F84A05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137727"/>
        <c:axId val="821142719"/>
      </c:barChart>
      <c:catAx>
        <c:axId val="821137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821142719"/>
        <c:crosses val="autoZero"/>
        <c:auto val="1"/>
        <c:lblAlgn val="ctr"/>
        <c:lblOffset val="100"/>
        <c:noMultiLvlLbl val="0"/>
      </c:catAx>
      <c:valAx>
        <c:axId val="821142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821137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49487677524557E-2"/>
          <c:y val="0.10459541532422323"/>
          <c:w val="0.39935753096652399"/>
          <c:h val="0.64236177461763522"/>
        </c:manualLayout>
      </c:layout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7B-4B76-AE72-EC71503FFC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7B-4B76-AE72-EC71503FFC5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F5-4AC9-9907-FBB20AFBD3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FF5-4AC9-9907-FBB20AFBD34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5-4AC9-9907-FBB20AFBD3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7B-4B76-AE72-EC71503FFC5B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Leht1!$A$2:$A$7</c:f>
              <c:strCache>
                <c:ptCount val="6"/>
                <c:pt idx="0">
                  <c:v>Koolielust: koolikaaslastest, sõpradest, suhtlemisest</c:v>
                </c:pt>
                <c:pt idx="1">
                  <c:v>Õpetajapoolsest seletusest, juhendamisest ja tagasisidest</c:v>
                </c:pt>
                <c:pt idx="2">
                  <c:v>Videotundidest, eriti uue teema puhul ning reaalainetes ja keeletundides</c:v>
                </c:pt>
                <c:pt idx="3">
                  <c:v>Vahetust kontaktist õpetajaga</c:v>
                </c:pt>
                <c:pt idx="4">
                  <c:v>Õppetööks vajalikust arvutikasutamise oskusest</c:v>
                </c:pt>
                <c:pt idx="5">
                  <c:v>Loomingulisust arendavatest ülesannetest</c:v>
                </c:pt>
              </c:strCache>
            </c:strRef>
          </c:cat>
          <c:val>
            <c:numRef>
              <c:f>Leht1!$B$2:$B$7</c:f>
              <c:numCache>
                <c:formatCode>0%</c:formatCode>
                <c:ptCount val="6"/>
                <c:pt idx="0">
                  <c:v>0.34</c:v>
                </c:pt>
                <c:pt idx="1">
                  <c:v>0.3</c:v>
                </c:pt>
                <c:pt idx="2">
                  <c:v>0.21</c:v>
                </c:pt>
                <c:pt idx="3">
                  <c:v>0.12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AC9-9907-FBB20AFBD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724615824540839"/>
          <c:y val="4.3458134281376188E-4"/>
          <c:w val="0.52275383340240367"/>
          <c:h val="0.98780746583712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700" b="1" dirty="0" smtClean="0"/>
            <a:t>Vanematekogu</a:t>
          </a:r>
          <a:endParaRPr lang="et-EE" sz="27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r>
            <a:rPr lang="et-EE" dirty="0" smtClean="0"/>
            <a:t>5  vanemat</a:t>
          </a:r>
        </a:p>
        <a:p>
          <a:r>
            <a:rPr lang="et-EE" dirty="0" smtClean="0"/>
            <a:t>1 õpetaja</a:t>
          </a:r>
        </a:p>
        <a:p>
          <a:r>
            <a:rPr lang="et-EE" dirty="0" smtClean="0"/>
            <a:t>1 volikogu esindaja</a:t>
          </a:r>
        </a:p>
        <a:p>
          <a:r>
            <a:rPr lang="et-EE" dirty="0" smtClean="0"/>
            <a:t>2 õpilaste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38023" custScaleY="91292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9924" custLinFactNeighborY="-12155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42367" custLinFactNeighborX="-265" custLinFactNeighborY="-3704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NeighborX="13000" custLinFactNeighborY="-9893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-8478" custLinFactNeighborY="-6743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08734" custScaleY="399647" custLinFactNeighborX="-8457" custLinFactNeighborY="704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52407" y="2285995"/>
          <a:ext cx="2856623" cy="155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88270" y="2321858"/>
        <a:ext cx="2784897" cy="1152728"/>
      </dsp:txXfrm>
    </dsp:sp>
    <dsp:sp modelId="{3759D217-6A3F-4777-9A6E-18439FEEDCBD}">
      <dsp:nvSpPr>
        <dsp:cNvPr id="0" name=""/>
        <dsp:cNvSpPr/>
      </dsp:nvSpPr>
      <dsp:spPr>
        <a:xfrm>
          <a:off x="2057387" y="1447806"/>
          <a:ext cx="3084643" cy="3084643"/>
        </a:xfrm>
        <a:prstGeom prst="leftCircularArrow">
          <a:avLst>
            <a:gd name="adj1" fmla="val 1848"/>
            <a:gd name="adj2" fmla="val 220648"/>
            <a:gd name="adj3" fmla="val 582553"/>
            <a:gd name="adj4" fmla="val 7610883"/>
            <a:gd name="adj5" fmla="val 21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868919" y="3818264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vanem</a:t>
          </a:r>
          <a:endParaRPr lang="et-EE" sz="2100" kern="1200" dirty="0"/>
        </a:p>
      </dsp:txBody>
      <dsp:txXfrm>
        <a:off x="890347" y="3839692"/>
        <a:ext cx="1796852" cy="688735"/>
      </dsp:txXfrm>
    </dsp:sp>
    <dsp:sp modelId="{20E48D68-2778-4C5A-A9C3-36415501ECEF}">
      <dsp:nvSpPr>
        <dsp:cNvPr id="0" name=""/>
        <dsp:cNvSpPr/>
      </dsp:nvSpPr>
      <dsp:spPr>
        <a:xfrm>
          <a:off x="3124191" y="1447801"/>
          <a:ext cx="294653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Vanematekogu</a:t>
          </a:r>
          <a:endParaRPr lang="et-EE" sz="27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163475" y="1852880"/>
        <a:ext cx="2867962" cy="1262682"/>
      </dsp:txXfrm>
    </dsp:sp>
    <dsp:sp modelId="{1E59FC73-124F-4589-9782-88BBF7B7BF41}">
      <dsp:nvSpPr>
        <dsp:cNvPr id="0" name=""/>
        <dsp:cNvSpPr/>
      </dsp:nvSpPr>
      <dsp:spPr>
        <a:xfrm rot="21327942">
          <a:off x="4070719" y="32126"/>
          <a:ext cx="2853294" cy="2853294"/>
        </a:xfrm>
        <a:prstGeom prst="circularArrow">
          <a:avLst>
            <a:gd name="adj1" fmla="val 1998"/>
            <a:gd name="adj2" fmla="val 239355"/>
            <a:gd name="adj3" fmla="val 18129392"/>
            <a:gd name="adj4" fmla="val 11119768"/>
            <a:gd name="adj5" fmla="val 23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267194" y="990602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vanemat</a:t>
          </a:r>
          <a:endParaRPr lang="et-EE" sz="2100" kern="1200" dirty="0"/>
        </a:p>
      </dsp:txBody>
      <dsp:txXfrm>
        <a:off x="4288622" y="1012030"/>
        <a:ext cx="1796852" cy="688735"/>
      </dsp:txXfrm>
    </dsp:sp>
    <dsp:sp modelId="{B91B76BB-F529-4035-9C32-29CE961625AB}">
      <dsp:nvSpPr>
        <dsp:cNvPr id="0" name=""/>
        <dsp:cNvSpPr/>
      </dsp:nvSpPr>
      <dsp:spPr>
        <a:xfrm>
          <a:off x="6172202" y="380998"/>
          <a:ext cx="279474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900" b="1" kern="1200" dirty="0" smtClean="0"/>
            <a:t>Hoolekogu</a:t>
          </a:r>
          <a:endParaRPr lang="et-EE" sz="2900" b="1" kern="1200" dirty="0"/>
        </a:p>
      </dsp:txBody>
      <dsp:txXfrm>
        <a:off x="6211486" y="420282"/>
        <a:ext cx="2716172" cy="1262682"/>
      </dsp:txXfrm>
    </dsp:sp>
    <dsp:sp modelId="{956774DD-F39E-435D-AF61-79D7EC0AF793}">
      <dsp:nvSpPr>
        <dsp:cNvPr id="0" name=""/>
        <dsp:cNvSpPr/>
      </dsp:nvSpPr>
      <dsp:spPr>
        <a:xfrm>
          <a:off x="6934206" y="1828802"/>
          <a:ext cx="2000388" cy="2923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 vanemat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õpetaja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volikogu esindaja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2 õpilaste esindajat</a:t>
          </a:r>
          <a:endParaRPr lang="et-EE" sz="2100" kern="1200" dirty="0"/>
        </a:p>
      </dsp:txBody>
      <dsp:txXfrm>
        <a:off x="6992795" y="1887391"/>
        <a:ext cx="1883210" cy="280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34A7-7551-425A-AF7B-65902C3BCC63}" type="datetimeFigureOut">
              <a:rPr lang="et-EE" smtClean="0"/>
              <a:pPr/>
              <a:t>13.10.2020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867F-5BC5-4044-BE19-944C7F0FCA2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964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478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91647b4207_6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91647b4207_6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763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910fb0717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910fb07171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94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62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41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6727600"/>
            <a:ext cx="9144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t" smtClean="0"/>
              <a:pPr/>
              <a:t>‹#›</a:t>
            </a:fld>
            <a:endParaRPr lang="et"/>
          </a:p>
        </p:txBody>
      </p:sp>
    </p:spTree>
    <p:extLst>
      <p:ext uri="{BB962C8B-B14F-4D97-AF65-F5344CB8AC3E}">
        <p14:creationId xmlns:p14="http://schemas.microsoft.com/office/powerpoint/2010/main" val="29076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243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1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634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502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639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49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16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441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1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13.10.2020</a:t>
            </a:r>
            <a:endParaRPr lang="et-E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5375" y="404813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95653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206C2E"/>
                </a:solidFill>
                <a:effectLst/>
                <a:latin typeface="Open Sans"/>
              </a:rPr>
              <a:t>Vanemate vastused (kokku 84)</a:t>
            </a:r>
            <a:br>
              <a:rPr lang="et-EE" dirty="0" smtClean="0">
                <a:solidFill>
                  <a:srgbClr val="206C2E"/>
                </a:solidFill>
                <a:effectLst/>
                <a:latin typeface="Open Sans"/>
              </a:rPr>
            </a:br>
            <a:r>
              <a:rPr lang="et-EE" sz="800" dirty="0" smtClean="0">
                <a:solidFill>
                  <a:srgbClr val="206C2E"/>
                </a:solidFill>
                <a:effectLst/>
                <a:latin typeface="Open Sans"/>
              </a:rPr>
              <a:t/>
            </a:r>
            <a:br>
              <a:rPr lang="et-EE" sz="800" dirty="0" smtClean="0">
                <a:solidFill>
                  <a:srgbClr val="206C2E"/>
                </a:solidFill>
                <a:effectLst/>
                <a:latin typeface="Open Sans"/>
              </a:rPr>
            </a:br>
            <a:r>
              <a:rPr lang="et-EE" sz="3100" dirty="0" smtClean="0">
                <a:solidFill>
                  <a:srgbClr val="0070C0"/>
                </a:solidFill>
                <a:effectLst/>
                <a:latin typeface="Open Sans"/>
              </a:rPr>
              <a:t>Klass, kus laps õpib:</a:t>
            </a:r>
            <a:endParaRPr lang="et-EE" sz="3100" dirty="0">
              <a:solidFill>
                <a:srgbClr val="0070C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320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5868" cy="788240"/>
          </a:xfrm>
        </p:spPr>
        <p:txBody>
          <a:bodyPr>
            <a:normAutofit fontScale="90000"/>
          </a:bodyPr>
          <a:lstStyle/>
          <a:p>
            <a:pPr algn="l"/>
            <a:r>
              <a:rPr lang="et-EE" sz="3200" dirty="0" smtClean="0">
                <a:solidFill>
                  <a:srgbClr val="206C2E"/>
                </a:solidFill>
                <a:latin typeface="Open Sans"/>
              </a:rPr>
              <a:t>Kuidas Sinu arvates sujus Sinu lapse distantsõppe aeg (%)?</a:t>
            </a:r>
            <a:endParaRPr lang="et-EE" sz="3200" dirty="0">
              <a:solidFill>
                <a:srgbClr val="206C2E"/>
              </a:solidFill>
              <a:latin typeface="Open Sans"/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idx="2"/>
          </p:nvPr>
        </p:nvSpPr>
        <p:spPr>
          <a:xfrm>
            <a:off x="611560" y="5550327"/>
            <a:ext cx="7710624" cy="864096"/>
          </a:xfrm>
        </p:spPr>
        <p:txBody>
          <a:bodyPr>
            <a:noAutofit/>
          </a:bodyPr>
          <a:lstStyle/>
          <a:p>
            <a:r>
              <a:rPr lang="et-EE" sz="2000" dirty="0" smtClean="0"/>
              <a:t>1 – ei õnnestunud üldse                       5 – läks väga hästi                                     </a:t>
            </a:r>
          </a:p>
          <a:p>
            <a:endParaRPr lang="et-EE" sz="2000" dirty="0" smtClean="0"/>
          </a:p>
          <a:p>
            <a:r>
              <a:rPr lang="et-EE" sz="2000" dirty="0" smtClean="0">
                <a:solidFill>
                  <a:srgbClr val="0070C0"/>
                </a:solidFill>
              </a:rPr>
              <a:t>74% positiivseid vastuseid</a:t>
            </a:r>
            <a:endParaRPr lang="et-EE" sz="2000" dirty="0">
              <a:solidFill>
                <a:srgbClr val="0070C0"/>
              </a:solidFill>
            </a:endParaRPr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3853145"/>
              </p:ext>
            </p:extLst>
          </p:nvPr>
        </p:nvGraphicFramePr>
        <p:xfrm>
          <a:off x="539552" y="1268760"/>
          <a:ext cx="79123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6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7"/>
          <p:cNvSpPr txBox="1">
            <a:spLocks noGrp="1"/>
          </p:cNvSpPr>
          <p:nvPr>
            <p:ph type="title"/>
          </p:nvPr>
        </p:nvSpPr>
        <p:spPr>
          <a:xfrm>
            <a:off x="311700" y="260648"/>
            <a:ext cx="8520600" cy="7074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t" sz="36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Kuidas distantsõpe möödus? </a:t>
            </a:r>
            <a:endParaRPr sz="3600" dirty="0">
              <a:effectLst/>
            </a:endParaRPr>
          </a:p>
        </p:txBody>
      </p:sp>
      <p:sp>
        <p:nvSpPr>
          <p:cNvPr id="245" name="Google Shape;245;p37"/>
          <p:cNvSpPr txBox="1">
            <a:spLocks noGrp="1"/>
          </p:cNvSpPr>
          <p:nvPr>
            <p:ph type="body" idx="1"/>
          </p:nvPr>
        </p:nvSpPr>
        <p:spPr>
          <a:xfrm>
            <a:off x="311700" y="908720"/>
            <a:ext cx="3713700" cy="429253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pPr marL="0" indent="-228600">
              <a:spcBef>
                <a:spcPts val="1200"/>
              </a:spcBef>
              <a:buNone/>
            </a:pPr>
            <a:r>
              <a:rPr lang="et" sz="2000" b="1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Mis oli hästi?</a:t>
            </a:r>
            <a:endParaRPr sz="2000" b="1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sai õppida oma tempos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6363"/>
              </a:lnSpc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sai ise oma päeva planeerida 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6363"/>
              </a:lnSpc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oli ise väga motiveeritud ja sai väga hästi hakkama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6363"/>
              </a:lnSpc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Õpetaja oli kogu aeg pere jaoks olemas, koostöö sujus hästi. 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6363"/>
              </a:lnSpc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Võimalus ise kodus töötada ja last vajadusel juhendada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6363"/>
              </a:lnSpc>
              <a:spcBef>
                <a:spcPts val="1200"/>
              </a:spcBef>
              <a:buNone/>
            </a:pPr>
            <a:endParaRPr sz="145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spcAft>
                <a:spcPts val="1200"/>
              </a:spcAft>
              <a:buNone/>
            </a:pPr>
            <a:endParaRPr sz="135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7"/>
          <p:cNvSpPr txBox="1">
            <a:spLocks noGrp="1"/>
          </p:cNvSpPr>
          <p:nvPr>
            <p:ph type="body" idx="1"/>
          </p:nvPr>
        </p:nvSpPr>
        <p:spPr>
          <a:xfrm>
            <a:off x="4025400" y="908720"/>
            <a:ext cx="5118600" cy="467143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pPr marL="0" indent="-228600">
              <a:spcBef>
                <a:spcPts val="1200"/>
              </a:spcBef>
              <a:buNone/>
            </a:pPr>
            <a:r>
              <a:rPr lang="et" sz="2000" b="1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Mis oli raske?</a:t>
            </a:r>
            <a:endParaRPr sz="2000" b="1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Rohkem oleks võinud olla videotunde, kus õpetaja ise seletab asju lahti (nt põhikooli matemaatikat on lapsevanemal raske lapsele seletada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Tööd ja lapse õpetamist oli keeruline üheaegselt läbi viia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Suhtlus õpetaja ja lapse vahel: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2860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ei saanud oma küsimustele vastuseid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2860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oleks vajanud rohkem mõistmist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28600" indent="0">
              <a:spcBef>
                <a:spcPts val="1200"/>
              </a:spcBef>
              <a:buNone/>
            </a:pPr>
            <a:r>
              <a:rPr lang="et" sz="2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laps ei saanud õpetajalt piisavalt tagasisidet tehtud tööle</a:t>
            </a:r>
            <a:endParaRPr sz="2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>
              <a:spcBef>
                <a:spcPts val="1200"/>
              </a:spcBef>
              <a:buNone/>
            </a:pPr>
            <a:endParaRPr sz="145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2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990693"/>
              </p:ext>
            </p:extLst>
          </p:nvPr>
        </p:nvGraphicFramePr>
        <p:xfrm>
          <a:off x="0" y="1412776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t-EE" sz="2800" dirty="0" smtClean="0">
                <a:solidFill>
                  <a:srgbClr val="206C2E"/>
                </a:solidFill>
                <a:effectLst/>
                <a:latin typeface="Open Sans"/>
              </a:rPr>
              <a:t>Millest Sinu arvates tundis Sinu laps distantsõppel kõige rohkem puudust? Millist abi ta oleks vajanud?</a:t>
            </a:r>
            <a:endParaRPr lang="et-EE" sz="2800" dirty="0">
              <a:solidFill>
                <a:srgbClr val="206C2E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676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Õpitulemuste hindamine hindamisjuhendi alusel - hinded</a:t>
            </a:r>
          </a:p>
          <a:p>
            <a:r>
              <a:rPr lang="et-EE" dirty="0" smtClean="0"/>
              <a:t>Vahendid</a:t>
            </a:r>
            <a:r>
              <a:rPr lang="et-EE" dirty="0"/>
              <a:t> </a:t>
            </a:r>
            <a:r>
              <a:rPr lang="et-EE" dirty="0" smtClean="0"/>
              <a:t>ja meetodid otsustab õpetaja </a:t>
            </a:r>
          </a:p>
          <a:p>
            <a:r>
              <a:rPr lang="et-EE" dirty="0" smtClean="0"/>
              <a:t>Tagasiside andmine </a:t>
            </a:r>
          </a:p>
          <a:p>
            <a:r>
              <a:rPr lang="et-EE" dirty="0" err="1" smtClean="0"/>
              <a:t>Ekool</a:t>
            </a:r>
            <a:r>
              <a:rPr lang="et-EE" dirty="0" smtClean="0"/>
              <a:t> –  õppimine, ülesanded jne</a:t>
            </a:r>
          </a:p>
          <a:p>
            <a:r>
              <a:rPr lang="et-EE" dirty="0" err="1" smtClean="0"/>
              <a:t>Opiq</a:t>
            </a:r>
            <a:r>
              <a:rPr lang="et-EE" dirty="0" smtClean="0"/>
              <a:t>, </a:t>
            </a:r>
            <a:r>
              <a:rPr lang="et-EE" dirty="0" err="1" smtClean="0"/>
              <a:t>Zoom</a:t>
            </a:r>
            <a:endParaRPr lang="et-EE" dirty="0" smtClean="0"/>
          </a:p>
          <a:p>
            <a:r>
              <a:rPr lang="et-EE" dirty="0" smtClean="0"/>
              <a:t>Videotunnid toimuvad tunniplaanis oleva tunni ajal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Kui uuesti …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t-EE" dirty="0" smtClean="0"/>
              <a:t>23</a:t>
            </a:r>
            <a:r>
              <a:rPr lang="et-EE" dirty="0"/>
              <a:t>. – 30.09  </a:t>
            </a:r>
            <a:r>
              <a:rPr lang="et-EE" dirty="0" smtClean="0"/>
              <a:t>spordinädal </a:t>
            </a:r>
            <a:endParaRPr lang="et-EE" dirty="0"/>
          </a:p>
          <a:p>
            <a:pPr fontAlgn="base"/>
            <a:r>
              <a:rPr lang="et-EE" dirty="0" smtClean="0"/>
              <a:t>22</a:t>
            </a:r>
            <a:r>
              <a:rPr lang="et-EE" dirty="0"/>
              <a:t>.-25.09   Teadlaste öö Innovatsioonikeskuses INNOKAS.</a:t>
            </a:r>
          </a:p>
          <a:p>
            <a:pPr fontAlgn="base"/>
            <a:r>
              <a:rPr lang="et-EE" dirty="0"/>
              <a:t>5.10   õpetajate päev</a:t>
            </a:r>
          </a:p>
          <a:p>
            <a:pPr fontAlgn="base"/>
            <a:r>
              <a:rPr lang="et-EE" dirty="0"/>
              <a:t>16.10  </a:t>
            </a:r>
            <a:r>
              <a:rPr lang="et-EE" dirty="0" smtClean="0"/>
              <a:t>karjääripäev</a:t>
            </a:r>
            <a:endParaRPr lang="et-EE" dirty="0"/>
          </a:p>
          <a:p>
            <a:pPr fontAlgn="base"/>
            <a:r>
              <a:rPr lang="et-EE" dirty="0"/>
              <a:t>2.11 – 13.11   </a:t>
            </a:r>
            <a:r>
              <a:rPr lang="et-EE" dirty="0" smtClean="0"/>
              <a:t>krahvi </a:t>
            </a:r>
            <a:r>
              <a:rPr lang="et-EE" dirty="0"/>
              <a:t>ja </a:t>
            </a:r>
            <a:r>
              <a:rPr lang="et-EE" dirty="0" smtClean="0"/>
              <a:t>krahvinna </a:t>
            </a:r>
            <a:r>
              <a:rPr lang="et-EE" dirty="0"/>
              <a:t>valimised</a:t>
            </a:r>
          </a:p>
          <a:p>
            <a:pPr fontAlgn="base"/>
            <a:r>
              <a:rPr lang="et-EE" dirty="0"/>
              <a:t>24.11   9. klasside loovtööde kaitsmine</a:t>
            </a:r>
          </a:p>
          <a:p>
            <a:pPr fontAlgn="base"/>
            <a:r>
              <a:rPr lang="et-EE" dirty="0"/>
              <a:t>14.12 – 18.12   jõulunädal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Üritused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</a:t>
            </a:r>
            <a:r>
              <a:rPr lang="et-EE" dirty="0"/>
              <a:t>. oktoober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25. oktoober </a:t>
            </a:r>
            <a:r>
              <a:rPr lang="et-EE" dirty="0" smtClean="0"/>
              <a:t>2020</a:t>
            </a:r>
          </a:p>
          <a:p>
            <a:r>
              <a:rPr lang="et-EE" dirty="0" smtClean="0"/>
              <a:t>23</a:t>
            </a:r>
            <a:r>
              <a:rPr lang="et-EE" dirty="0"/>
              <a:t>. detsember 2020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10. jaanuar </a:t>
            </a:r>
            <a:r>
              <a:rPr lang="et-EE" dirty="0" smtClean="0"/>
              <a:t>2021</a:t>
            </a:r>
          </a:p>
          <a:p>
            <a:r>
              <a:rPr lang="et-EE" dirty="0" smtClean="0"/>
              <a:t>22</a:t>
            </a:r>
            <a:r>
              <a:rPr lang="et-EE" dirty="0"/>
              <a:t>. veebruar 2021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28.veebruar </a:t>
            </a:r>
            <a:r>
              <a:rPr lang="et-EE" dirty="0" smtClean="0"/>
              <a:t>2021</a:t>
            </a:r>
          </a:p>
          <a:p>
            <a:r>
              <a:rPr lang="et-EE" dirty="0" smtClean="0"/>
              <a:t>19</a:t>
            </a:r>
            <a:r>
              <a:rPr lang="et-EE" dirty="0"/>
              <a:t>. aprill 2021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25. aprill </a:t>
            </a:r>
            <a:r>
              <a:rPr lang="et-EE" dirty="0" smtClean="0"/>
              <a:t>2021</a:t>
            </a:r>
          </a:p>
          <a:p>
            <a:r>
              <a:rPr lang="et-EE" dirty="0" smtClean="0"/>
              <a:t>14</a:t>
            </a:r>
            <a:r>
              <a:rPr lang="et-EE" dirty="0"/>
              <a:t>. juuni </a:t>
            </a:r>
            <a:r>
              <a:rPr lang="et-EE" dirty="0" smtClean="0"/>
              <a:t>2021 (v.a 9.kl)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31. august 2021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Koolivaheajad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17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b="1" dirty="0"/>
              <a:t>1.09.2020 – 27.11.2020</a:t>
            </a:r>
            <a:endParaRPr lang="et-EE" sz="3600" dirty="0"/>
          </a:p>
          <a:p>
            <a:r>
              <a:rPr lang="et-EE" sz="3600" b="1" dirty="0"/>
              <a:t>30.11.2020 – 12.03.2021</a:t>
            </a:r>
            <a:endParaRPr lang="et-EE" sz="3600" dirty="0"/>
          </a:p>
          <a:p>
            <a:r>
              <a:rPr lang="et-EE" sz="3600" b="1" dirty="0"/>
              <a:t>15.03.2021 – </a:t>
            </a:r>
            <a:r>
              <a:rPr lang="et-EE" sz="3600" b="1" dirty="0" smtClean="0"/>
              <a:t>14.06.2021</a:t>
            </a:r>
          </a:p>
          <a:p>
            <a:endParaRPr lang="et-EE" sz="3600" b="1" dirty="0"/>
          </a:p>
          <a:p>
            <a:r>
              <a:rPr lang="et-EE" sz="3600" b="1" dirty="0" smtClean="0"/>
              <a:t>1.-5. klass - kokkuvõttev hindamine kord poolaastas</a:t>
            </a:r>
            <a:endParaRPr lang="et-EE" sz="3600" dirty="0"/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Trimestrid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21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solidFill>
                  <a:srgbClr val="0070C0"/>
                </a:solidFill>
                <a:effectLst/>
              </a:rPr>
              <a:t>V</a:t>
            </a:r>
            <a:r>
              <a:rPr lang="et-EE" sz="3600" dirty="0" smtClean="0">
                <a:solidFill>
                  <a:srgbClr val="0070C0"/>
                </a:solidFill>
                <a:effectLst/>
              </a:rPr>
              <a:t>anematekogu</a:t>
            </a:r>
            <a:endParaRPr lang="et-EE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45399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46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75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3200" dirty="0" smtClean="0"/>
              <a:t>1. Kokkuvõte 2019/20. õppeaastast</a:t>
            </a:r>
          </a:p>
          <a:p>
            <a:pPr>
              <a:buNone/>
            </a:pPr>
            <a:r>
              <a:rPr lang="et-EE" sz="3200" dirty="0" smtClean="0"/>
              <a:t>2. Hoolekogu valimine </a:t>
            </a:r>
            <a:endParaRPr lang="et-EE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Päevakava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90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et-EE" sz="3200" dirty="0" smtClean="0"/>
              <a:t>Õpilaste küsitluse kokkuvõte</a:t>
            </a:r>
          </a:p>
          <a:p>
            <a:r>
              <a:rPr lang="et-EE" sz="3200" dirty="0" smtClean="0"/>
              <a:t>Vanemate </a:t>
            </a:r>
            <a:r>
              <a:rPr lang="et-EE" sz="3200" dirty="0"/>
              <a:t>küsitluse kokkuvõte</a:t>
            </a:r>
          </a:p>
          <a:p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Distantsõppe küsitlus 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87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864096"/>
          </a:xfrm>
        </p:spPr>
        <p:txBody>
          <a:bodyPr/>
          <a:lstStyle/>
          <a:p>
            <a:pPr algn="l"/>
            <a:r>
              <a:rPr lang="et-EE" sz="3200" dirty="0" smtClean="0">
                <a:solidFill>
                  <a:srgbClr val="206C2E"/>
                </a:solidFill>
              </a:rPr>
              <a:t>Kuidas sujus Sinu distantsõppe aeg (%)?  </a:t>
            </a:r>
            <a:r>
              <a:rPr lang="et-EE" sz="2400" dirty="0" smtClean="0">
                <a:solidFill>
                  <a:srgbClr val="206C2E"/>
                </a:solidFill>
              </a:rPr>
              <a:t>100 vastust</a:t>
            </a:r>
            <a:endParaRPr lang="et-EE" sz="2400" dirty="0">
              <a:solidFill>
                <a:srgbClr val="206C2E"/>
              </a:solidFill>
            </a:endParaRPr>
          </a:p>
        </p:txBody>
      </p:sp>
      <p:sp>
        <p:nvSpPr>
          <p:cNvPr id="8" name="Teksti kohatäide 7"/>
          <p:cNvSpPr>
            <a:spLocks noGrp="1"/>
          </p:cNvSpPr>
          <p:nvPr>
            <p:ph type="body" idx="2"/>
          </p:nvPr>
        </p:nvSpPr>
        <p:spPr>
          <a:xfrm>
            <a:off x="682087" y="5659218"/>
            <a:ext cx="8052990" cy="914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t-EE" sz="2600" dirty="0" smtClean="0"/>
              <a:t>1 – ei õnnestunud üldse                            5 – kulges väga hästi  </a:t>
            </a:r>
          </a:p>
          <a:p>
            <a:pPr algn="l"/>
            <a:endParaRPr lang="et-EE" sz="1300" dirty="0"/>
          </a:p>
          <a:p>
            <a:pPr algn="l"/>
            <a:r>
              <a:rPr lang="et-EE" sz="2000" dirty="0" smtClean="0"/>
              <a:t>                                                               </a:t>
            </a:r>
            <a:r>
              <a:rPr lang="et-EE" sz="2800" dirty="0" smtClean="0">
                <a:solidFill>
                  <a:srgbClr val="00B050"/>
                </a:solidFill>
              </a:rPr>
              <a:t>78 % positiivseid vastuseid </a:t>
            </a:r>
            <a:endParaRPr lang="et-EE" sz="2800" dirty="0">
              <a:solidFill>
                <a:srgbClr val="00B050"/>
              </a:solidFill>
            </a:endParaRPr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3341712"/>
              </p:ext>
            </p:extLst>
          </p:nvPr>
        </p:nvGraphicFramePr>
        <p:xfrm>
          <a:off x="679450" y="1412776"/>
          <a:ext cx="7420942" cy="42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2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392535" y="404664"/>
            <a:ext cx="8520600" cy="7074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t" sz="36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Kuidas distantsõpe möödus? </a:t>
            </a:r>
            <a:endParaRPr sz="3600" dirty="0">
              <a:effectLst/>
            </a:endParaRPr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394875" y="1112064"/>
            <a:ext cx="3722700" cy="4765208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pPr marL="0" indent="-228600">
              <a:spcBef>
                <a:spcPts val="1200"/>
              </a:spcBef>
              <a:buNone/>
            </a:pPr>
            <a:r>
              <a:rPr lang="et" sz="2400" b="1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Mis oli hästi?</a:t>
            </a:r>
            <a:endParaRPr sz="2400" b="1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Oli </a:t>
            </a:r>
            <a:r>
              <a:rPr lang="et" sz="24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rohkem aega süveneda asjadesse.</a:t>
            </a:r>
            <a:endParaRPr sz="24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Oli </a:t>
            </a:r>
            <a:r>
              <a:rPr lang="et" sz="24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mugav, võisin alustada millal tahtsin</a:t>
            </a:r>
            <a:endParaRPr sz="24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Koostöö </a:t>
            </a:r>
            <a:r>
              <a:rPr lang="et" sz="24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õpetajatega oli hea</a:t>
            </a:r>
            <a:endParaRPr sz="24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See </a:t>
            </a:r>
            <a:r>
              <a:rPr lang="et" sz="24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oli lihtne, tore ja rahulik õppimise viis.</a:t>
            </a:r>
            <a:endParaRPr sz="24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t" sz="105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4779975" y="1112064"/>
            <a:ext cx="3722700" cy="5125248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pPr marL="0" indent="-228600">
              <a:spcBef>
                <a:spcPts val="1200"/>
              </a:spcBef>
              <a:buNone/>
            </a:pPr>
            <a:r>
              <a:rPr lang="et" sz="2400" b="1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Mis oli raske?</a:t>
            </a:r>
            <a:endParaRPr sz="2400" b="1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Osades </a:t>
            </a: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ainetes oli raske iseseisvalt asjadest (uued teemad) aru saada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Mõnikord </a:t>
            </a: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oli raske tähtaegadest kinni pidada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Alguses </a:t>
            </a: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harjumine, lõpu poole läks juba kergemaks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t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Lõpu </a:t>
            </a:r>
            <a:r>
              <a:rPr lang="et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poole jäi motivatsiooni vähemaks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endParaRPr sz="1050" b="1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-228600">
              <a:spcBef>
                <a:spcPts val="1200"/>
              </a:spcBef>
              <a:buNone/>
            </a:pPr>
            <a:endParaRPr sz="135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76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33669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228600">
              <a:lnSpc>
                <a:spcPct val="115000"/>
              </a:lnSpc>
              <a:spcBef>
                <a:spcPts val="1200"/>
              </a:spcBef>
            </a:pPr>
            <a:r>
              <a:rPr lang="et-EE" sz="28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Millest tundsid distantsõppel kõige rohkem puudust</a:t>
            </a:r>
            <a:r>
              <a:rPr lang="et-EE" sz="2800" dirty="0" smtClean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? Millist </a:t>
            </a:r>
            <a:r>
              <a:rPr lang="et-EE" sz="28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abi oleksid </a:t>
            </a:r>
            <a:r>
              <a:rPr lang="et-EE" sz="2800" dirty="0" smtClean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vajanud (%)? 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8740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038180"/>
              </p:ext>
            </p:extLst>
          </p:nvPr>
        </p:nvGraphicFramePr>
        <p:xfrm>
          <a:off x="457200" y="105273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sz="36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Mis </a:t>
            </a:r>
            <a:r>
              <a:rPr lang="et" sz="3600" dirty="0" smtClean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meeldis (%)?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1710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198724"/>
              </p:ext>
            </p:extLst>
          </p:nvPr>
        </p:nvGraphicFramePr>
        <p:xfrm>
          <a:off x="683568" y="170080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sz="28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Juhul kui distantsõpe peaks uuesti korduma, mis mõtteid see Sinus tekitab?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5425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290379"/>
              </p:ext>
            </p:extLst>
          </p:nvPr>
        </p:nvGraphicFramePr>
        <p:xfrm>
          <a:off x="323528" y="1268760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" sz="3600" dirty="0">
                <a:solidFill>
                  <a:srgbClr val="45967D"/>
                </a:solidFill>
                <a:effectLst/>
                <a:latin typeface="Open Sans"/>
                <a:ea typeface="Open Sans"/>
                <a:cs typeface="Open Sans"/>
                <a:sym typeface="Open Sans"/>
              </a:rPr>
              <a:t>Kui distantsõpe uuesti kordub, mida Sa tahad, et oleks teistmoodi?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17712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447</Words>
  <Application>Microsoft Office PowerPoint</Application>
  <PresentationFormat>Ekraaniseanss (4:3)</PresentationFormat>
  <Paragraphs>92</Paragraphs>
  <Slides>19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Sans Unicode</vt:lpstr>
      <vt:lpstr>Open Sans</vt:lpstr>
      <vt:lpstr>Times New Roman</vt:lpstr>
      <vt:lpstr>Verdana</vt:lpstr>
      <vt:lpstr>Wingdings 2</vt:lpstr>
      <vt:lpstr>Wingdings 3</vt:lpstr>
      <vt:lpstr>Kogunemine</vt:lpstr>
      <vt:lpstr>Vanematekogu</vt:lpstr>
      <vt:lpstr>Päevakava</vt:lpstr>
      <vt:lpstr>Distantsõppe küsitlus </vt:lpstr>
      <vt:lpstr>Kuidas sujus Sinu distantsõppe aeg (%)?  100 vastust</vt:lpstr>
      <vt:lpstr>Kuidas distantsõpe möödus? </vt:lpstr>
      <vt:lpstr>Millest tundsid distantsõppel kõige rohkem puudust? Millist abi oleksid vajanud (%)? </vt:lpstr>
      <vt:lpstr>Mis meeldis (%)?</vt:lpstr>
      <vt:lpstr>Juhul kui distantsõpe peaks uuesti korduma, mis mõtteid see Sinus tekitab?</vt:lpstr>
      <vt:lpstr>Kui distantsõpe uuesti kordub, mida Sa tahad, et oleks teistmoodi?</vt:lpstr>
      <vt:lpstr>Vanemate vastused (kokku 84)  Klass, kus laps õpib:</vt:lpstr>
      <vt:lpstr>Kuidas Sinu arvates sujus Sinu lapse distantsõppe aeg (%)?</vt:lpstr>
      <vt:lpstr>Kuidas distantsõpe möödus? </vt:lpstr>
      <vt:lpstr>Millest Sinu arvates tundis Sinu laps distantsõppel kõige rohkem puudust? Millist abi ta oleks vajanud?</vt:lpstr>
      <vt:lpstr>Kui uuesti …</vt:lpstr>
      <vt:lpstr>Üritused</vt:lpstr>
      <vt:lpstr>Koolivaheajad</vt:lpstr>
      <vt:lpstr>Trimestrid</vt:lpstr>
      <vt:lpstr>Vanematekogu</vt:lpstr>
      <vt:lpstr>Hoolekogu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Roosta</dc:title>
  <dc:creator>opetaja</dc:creator>
  <cp:lastModifiedBy>Aive Saadjärv</cp:lastModifiedBy>
  <cp:revision>85</cp:revision>
  <dcterms:created xsi:type="dcterms:W3CDTF">2020-08-13T16:44:21Z</dcterms:created>
  <dcterms:modified xsi:type="dcterms:W3CDTF">2020-10-13T10:58:23Z</dcterms:modified>
</cp:coreProperties>
</file>