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70" r:id="rId4"/>
    <p:sldId id="269" r:id="rId5"/>
    <p:sldId id="264" r:id="rId6"/>
    <p:sldId id="265" r:id="rId7"/>
    <p:sldId id="266" r:id="rId8"/>
    <p:sldId id="260" r:id="rId9"/>
    <p:sldId id="261" r:id="rId10"/>
    <p:sldId id="262" r:id="rId11"/>
    <p:sldId id="26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pk.edu.ee/uritused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pk.edu.ee/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/>
            </a:r>
            <a:br>
              <a:rPr lang="et-EE" dirty="0" smtClean="0">
                <a:solidFill>
                  <a:schemeClr val="tx1"/>
                </a:solidFill>
              </a:rPr>
            </a:br>
            <a:r>
              <a:rPr lang="et-EE" dirty="0" smtClean="0">
                <a:solidFill>
                  <a:schemeClr val="tx1"/>
                </a:solidFill>
              </a:rPr>
              <a:t/>
            </a:r>
            <a:br>
              <a:rPr lang="et-EE" dirty="0" smtClean="0">
                <a:solidFill>
                  <a:schemeClr val="tx1"/>
                </a:solidFill>
              </a:rPr>
            </a:br>
            <a:r>
              <a:rPr lang="et-EE" dirty="0" smtClean="0">
                <a:solidFill>
                  <a:schemeClr val="tx1"/>
                </a:solidFill>
              </a:rPr>
              <a:t/>
            </a:r>
            <a:br>
              <a:rPr lang="et-EE" dirty="0" smtClean="0">
                <a:solidFill>
                  <a:schemeClr val="tx1"/>
                </a:solidFill>
              </a:rPr>
            </a:br>
            <a:r>
              <a:rPr lang="et-EE" dirty="0">
                <a:solidFill>
                  <a:schemeClr val="tx1"/>
                </a:solidFill>
              </a:rPr>
              <a:t/>
            </a:r>
            <a:br>
              <a:rPr lang="et-EE" dirty="0">
                <a:solidFill>
                  <a:schemeClr val="tx1"/>
                </a:solidFill>
              </a:rPr>
            </a:br>
            <a:r>
              <a:rPr lang="et-EE" dirty="0" smtClean="0">
                <a:solidFill>
                  <a:schemeClr val="tx1"/>
                </a:solidFill>
              </a:rPr>
              <a:t/>
            </a:r>
            <a:br>
              <a:rPr lang="et-EE" dirty="0" smtClean="0">
                <a:solidFill>
                  <a:schemeClr val="tx1"/>
                </a:solidFill>
              </a:rPr>
            </a:br>
            <a:r>
              <a:rPr lang="et-EE" sz="4900" dirty="0" smtClean="0">
                <a:solidFill>
                  <a:schemeClr val="tx1"/>
                </a:solidFill>
              </a:rPr>
              <a:t>HOOLEKOGU KOHTUMINE</a:t>
            </a:r>
            <a:br>
              <a:rPr lang="et-EE" sz="4900" dirty="0" smtClean="0">
                <a:solidFill>
                  <a:schemeClr val="tx1"/>
                </a:solidFill>
              </a:rPr>
            </a:br>
            <a:r>
              <a:rPr lang="et-EE" sz="4900" dirty="0" smtClean="0">
                <a:solidFill>
                  <a:schemeClr val="tx1"/>
                </a:solidFill>
              </a:rPr>
              <a:t>26.11.2025</a:t>
            </a:r>
            <a:endParaRPr lang="et-EE" sz="4900" dirty="0">
              <a:solidFill>
                <a:schemeClr val="tx1"/>
              </a:solidFill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0" y="439784"/>
            <a:ext cx="2172958" cy="2172958"/>
          </a:xfrm>
        </p:spPr>
      </p:pic>
    </p:spTree>
    <p:extLst>
      <p:ext uri="{BB962C8B-B14F-4D97-AF65-F5344CB8AC3E}">
        <p14:creationId xmlns:p14="http://schemas.microsoft.com/office/powerpoint/2010/main" val="216250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07067" y="209007"/>
            <a:ext cx="7766936" cy="680838"/>
          </a:xfrm>
        </p:spPr>
        <p:txBody>
          <a:bodyPr/>
          <a:lstStyle/>
          <a:p>
            <a:pPr algn="ctr"/>
            <a:r>
              <a:rPr lang="et-EE" sz="3000" b="1" dirty="0" smtClean="0">
                <a:solidFill>
                  <a:schemeClr val="tx1"/>
                </a:solidFill>
              </a:rPr>
              <a:t>KÄESOLEVA ÕPPEAASTA SÜNDMUSED</a:t>
            </a:r>
            <a:endParaRPr lang="et-EE" sz="3000" b="1" dirty="0">
              <a:solidFill>
                <a:schemeClr val="tx1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984552" y="3959393"/>
            <a:ext cx="7766936" cy="1096899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.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984551" y="889844"/>
            <a:ext cx="10066625" cy="108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poolaasta</a:t>
            </a:r>
            <a:b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t-EE" sz="20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12.-16.01</a:t>
            </a:r>
            <a:r>
              <a:rPr lang="et-EE" sz="20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SOTSIAALAINETENÄDAL</a:t>
            </a:r>
            <a:b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26.-29.01 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MATEMAATIKA AINENÄDAL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30.01</a:t>
            </a:r>
            <a:r>
              <a:rPr lang="et-EE" sz="20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EESTI KIRJANDUSE PÄEV</a:t>
            </a:r>
            <a:b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09.-13.02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SÕBRANÄDAL</a:t>
            </a:r>
            <a:endParaRPr lang="et-E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t-EE" sz="20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16.-20.02</a:t>
            </a:r>
            <a:r>
              <a:rPr lang="et-EE" sz="20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EESTI NÄDAL</a:t>
            </a:r>
            <a:r>
              <a:rPr lang="et-EE" sz="20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AINENÄDALAD</a:t>
            </a:r>
            <a:b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AKTIIVSED VAHETUNNID</a:t>
            </a:r>
            <a:r>
              <a:rPr lang="et-EE" sz="20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PLAYBACK </a:t>
            </a:r>
            <a:b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EMAKEELEPÄEV</a:t>
            </a:r>
            <a:b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PROJEKTIPÄEVAD (EKSAMID)</a:t>
            </a:r>
            <a:b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SPORDIPÄEV</a:t>
            </a:r>
            <a:b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KOOLI SÜNNIPÄEVA TÄHISTAMINE </a:t>
            </a:r>
            <a:b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KEVADLAAT</a:t>
            </a:r>
            <a:b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/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> </a:t>
            </a:r>
          </a:p>
          <a:p>
            <a:r>
              <a:rPr lang="et-EE" sz="2400" dirty="0"/>
              <a:t/>
            </a:r>
            <a:br>
              <a:rPr lang="et-EE" sz="2400" dirty="0"/>
            </a:br>
            <a:endParaRPr lang="et-E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3121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07067" y="274321"/>
            <a:ext cx="7766936" cy="744582"/>
          </a:xfrm>
        </p:spPr>
        <p:txBody>
          <a:bodyPr/>
          <a:lstStyle/>
          <a:p>
            <a:pPr algn="ctr"/>
            <a:r>
              <a:rPr lang="et-EE" sz="3000" b="1" dirty="0" smtClean="0">
                <a:solidFill>
                  <a:schemeClr val="tx1"/>
                </a:solidFill>
              </a:rPr>
              <a:t>KÄESOLEVA ÕPPEAASTA SÜNDMUSED</a:t>
            </a:r>
            <a:endParaRPr lang="et-EE" sz="3000" b="1" dirty="0">
              <a:solidFill>
                <a:schemeClr val="tx1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984552" y="3959393"/>
            <a:ext cx="7766936" cy="1096899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.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984551" y="889844"/>
            <a:ext cx="10066625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t-E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t-E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poolaasta</a:t>
            </a:r>
            <a:b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DIREKTORI 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VASTUVÕTT;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TUTIPIDU;</a:t>
            </a:r>
            <a:r>
              <a:rPr lang="et-E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t-E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.-8. KLASSI KOOLIAASTA 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LÕPETAMINE;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9. KLASSI ÕPILASTE 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LÕPUAKTUS. </a:t>
            </a: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Kõik sündmused on leitavad meie kodulehelt:</a:t>
            </a:r>
            <a:b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https://hpk.edu.ee/uritused</a:t>
            </a: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Haapsalu Põhikool osaleb 01.09.2024-28.02.2026 rahvusvahelises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keskkonnaalases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õpirändeprojektis „GG – </a:t>
            </a:r>
            <a:r>
              <a:rPr lang="et-EE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latin typeface="Arial" panose="020B0604020202020204" pitchFamily="34" charset="0"/>
                <a:cs typeface="Arial" panose="020B0604020202020204" pitchFamily="34" charset="0"/>
              </a:rPr>
              <a:t>Grabbers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“ („Rohenäpud“).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Meie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partneriks on Itaalia </a:t>
            </a:r>
            <a:r>
              <a:rPr lang="et-EE" dirty="0" err="1">
                <a:latin typeface="Arial" panose="020B0604020202020204" pitchFamily="34" charset="0"/>
                <a:cs typeface="Arial" panose="020B0604020202020204" pitchFamily="34" charset="0"/>
              </a:rPr>
              <a:t>Istituto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latin typeface="Arial" panose="020B0604020202020204" pitchFamily="34" charset="0"/>
                <a:cs typeface="Arial" panose="020B0604020202020204" pitchFamily="34" charset="0"/>
              </a:rPr>
              <a:t>Comprensivo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latin typeface="Arial" panose="020B0604020202020204" pitchFamily="34" charset="0"/>
                <a:cs typeface="Arial" panose="020B0604020202020204" pitchFamily="34" charset="0"/>
              </a:rPr>
              <a:t>Folgaria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latin typeface="Arial" panose="020B0604020202020204" pitchFamily="34" charset="0"/>
                <a:cs typeface="Arial" panose="020B0604020202020204" pitchFamily="34" charset="0"/>
              </a:rPr>
              <a:t>Lavarone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>
                <a:latin typeface="Arial" panose="020B0604020202020204" pitchFamily="34" charset="0"/>
                <a:cs typeface="Arial" panose="020B0604020202020204" pitchFamily="34" charset="0"/>
              </a:rPr>
              <a:t>Luserna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kooli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õpilased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/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> </a:t>
            </a:r>
          </a:p>
          <a:p>
            <a:r>
              <a:rPr lang="et-EE" sz="2400" dirty="0"/>
              <a:t/>
            </a:r>
            <a:br>
              <a:rPr lang="et-EE" sz="2400" dirty="0"/>
            </a:br>
            <a:endParaRPr lang="et-E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0300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1"/>
                </a:solidFill>
              </a:rPr>
              <a:t>KOOSTÖÖ</a:t>
            </a:r>
            <a:endParaRPr lang="et-EE" dirty="0">
              <a:solidFill>
                <a:schemeClr val="tx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802674"/>
            <a:ext cx="8596668" cy="4238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dirty="0" smtClean="0"/>
              <a:t>Haapsalu Seikluspark, Haapsalu päästekomando, </a:t>
            </a:r>
            <a:r>
              <a:rPr lang="et-EE" dirty="0"/>
              <a:t>Kaitseliit Lääne </a:t>
            </a:r>
            <a:r>
              <a:rPr lang="et-EE" dirty="0" smtClean="0"/>
              <a:t>male,  </a:t>
            </a:r>
            <a:r>
              <a:rPr lang="et-EE" dirty="0"/>
              <a:t>Lääne-Eesti vabatahtlik </a:t>
            </a:r>
            <a:r>
              <a:rPr lang="et-EE" dirty="0" smtClean="0"/>
              <a:t>reservpäästerühm, </a:t>
            </a:r>
            <a:r>
              <a:rPr lang="et-EE" dirty="0" err="1" smtClean="0"/>
              <a:t>Hapsal</a:t>
            </a:r>
            <a:r>
              <a:rPr lang="et-EE" dirty="0" smtClean="0"/>
              <a:t> </a:t>
            </a:r>
            <a:r>
              <a:rPr lang="et-EE" dirty="0" err="1" smtClean="0"/>
              <a:t>Dietrich</a:t>
            </a:r>
            <a:r>
              <a:rPr lang="et-EE" dirty="0" smtClean="0"/>
              <a:t>, </a:t>
            </a:r>
            <a:r>
              <a:rPr lang="et-EE" dirty="0" err="1" smtClean="0"/>
              <a:t>Coop</a:t>
            </a:r>
            <a:r>
              <a:rPr lang="et-EE" dirty="0" smtClean="0"/>
              <a:t> Haapsalu, Haapsalu Kunstikool, Lääne Elu, </a:t>
            </a:r>
            <a:r>
              <a:rPr lang="et-EE" dirty="0" err="1" smtClean="0"/>
              <a:t>Fra</a:t>
            </a:r>
            <a:r>
              <a:rPr lang="et-EE" dirty="0" smtClean="0"/>
              <a:t> </a:t>
            </a:r>
            <a:r>
              <a:rPr lang="et-EE" dirty="0"/>
              <a:t>Mare </a:t>
            </a:r>
            <a:r>
              <a:rPr lang="et-EE" dirty="0" err="1"/>
              <a:t>Thalasso</a:t>
            </a:r>
            <a:r>
              <a:rPr lang="et-EE" dirty="0"/>
              <a:t> </a:t>
            </a:r>
            <a:r>
              <a:rPr lang="et-EE" dirty="0" err="1" smtClean="0"/>
              <a:t>Spa</a:t>
            </a:r>
            <a:r>
              <a:rPr lang="et-EE" dirty="0" smtClean="0"/>
              <a:t>, Haapsalu Kutsehariduskeskus, Haapsalu lasteraamatukogu, </a:t>
            </a:r>
            <a:r>
              <a:rPr lang="et-EE" dirty="0"/>
              <a:t>Lääne maakonna </a:t>
            </a:r>
            <a:r>
              <a:rPr lang="et-EE" dirty="0" smtClean="0"/>
              <a:t>keskraamatukogu, Läänemaa </a:t>
            </a:r>
            <a:r>
              <a:rPr lang="et-EE" dirty="0" err="1" smtClean="0"/>
              <a:t>Ühisgümnaasium</a:t>
            </a:r>
            <a:r>
              <a:rPr lang="et-EE" dirty="0" smtClean="0"/>
              <a:t>, </a:t>
            </a:r>
            <a:r>
              <a:rPr lang="et-EE" dirty="0"/>
              <a:t>Haapsalu </a:t>
            </a:r>
            <a:r>
              <a:rPr lang="et-EE" dirty="0" smtClean="0"/>
              <a:t>kultuurikeskus, </a:t>
            </a:r>
            <a:r>
              <a:rPr lang="et-EE" dirty="0"/>
              <a:t>Eesti </a:t>
            </a:r>
            <a:r>
              <a:rPr lang="et-EE" dirty="0" err="1" smtClean="0"/>
              <a:t>Paralümpiakomitee</a:t>
            </a:r>
            <a:r>
              <a:rPr lang="et-EE" dirty="0"/>
              <a:t>,</a:t>
            </a:r>
            <a:r>
              <a:rPr lang="et-EE" dirty="0" smtClean="0"/>
              <a:t> </a:t>
            </a:r>
            <a:r>
              <a:rPr lang="et-EE" dirty="0"/>
              <a:t>Palivere Turismi- ja </a:t>
            </a:r>
            <a:r>
              <a:rPr lang="et-EE" dirty="0" smtClean="0"/>
              <a:t>Tervisespordikeskus, </a:t>
            </a:r>
            <a:r>
              <a:rPr lang="et-EE" dirty="0" err="1"/>
              <a:t>Pal</a:t>
            </a:r>
            <a:r>
              <a:rPr lang="et-EE" dirty="0"/>
              <a:t>- </a:t>
            </a:r>
            <a:r>
              <a:rPr lang="et-EE" dirty="0" smtClean="0"/>
              <a:t>klaas, Helland Baltic, </a:t>
            </a:r>
            <a:r>
              <a:rPr lang="et-EE" dirty="0"/>
              <a:t>SA Läänemaa</a:t>
            </a:r>
          </a:p>
        </p:txBody>
      </p:sp>
    </p:spTree>
    <p:extLst>
      <p:ext uri="{BB962C8B-B14F-4D97-AF65-F5344CB8AC3E}">
        <p14:creationId xmlns:p14="http://schemas.microsoft.com/office/powerpoint/2010/main" val="108809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 smtClean="0">
                <a:solidFill>
                  <a:schemeClr val="tx1"/>
                </a:solidFill>
              </a:rPr>
              <a:t>PÄEVAKORD</a:t>
            </a:r>
            <a:endParaRPr lang="et-EE" b="1" dirty="0">
              <a:solidFill>
                <a:schemeClr val="tx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ESIMEHE</a:t>
            </a:r>
            <a:r>
              <a:rPr lang="et-EE" dirty="0"/>
              <a:t>, ASEESIMEHE JA PROTOKOLLIJA </a:t>
            </a:r>
            <a:r>
              <a:rPr lang="et-EE" dirty="0" smtClean="0"/>
              <a:t>VALIMINE</a:t>
            </a:r>
          </a:p>
          <a:p>
            <a:r>
              <a:rPr lang="et-EE" dirty="0" smtClean="0"/>
              <a:t>HOOLEKOGU ROLL</a:t>
            </a:r>
          </a:p>
          <a:p>
            <a:r>
              <a:rPr lang="et-EE" dirty="0" smtClean="0"/>
              <a:t>ÕPILASESINDUSE ROLL</a:t>
            </a:r>
          </a:p>
          <a:p>
            <a:r>
              <a:rPr lang="et-EE" dirty="0" smtClean="0"/>
              <a:t>KÄESOLEVA ÕPPEAASTA SÜNDMUSED</a:t>
            </a:r>
            <a:endParaRPr lang="et-EE" dirty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8851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 smtClean="0">
                <a:solidFill>
                  <a:schemeClr val="tx1"/>
                </a:solidFill>
              </a:rPr>
              <a:t>SAAME TUTTAVAKS</a:t>
            </a:r>
            <a:endParaRPr 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332412"/>
            <a:ext cx="8596668" cy="4708952"/>
          </a:xfrm>
        </p:spPr>
        <p:txBody>
          <a:bodyPr>
            <a:noAutofit/>
          </a:bodyPr>
          <a:lstStyle/>
          <a:p>
            <a:r>
              <a:rPr lang="et-EE" sz="1600" b="1" dirty="0" smtClean="0">
                <a:solidFill>
                  <a:srgbClr val="004D86"/>
                </a:solidFill>
              </a:rPr>
              <a:t>VANEMATE ESINDAJAD:</a:t>
            </a:r>
            <a:r>
              <a:rPr lang="et-EE" sz="1600" dirty="0" smtClean="0"/>
              <a:t/>
            </a:r>
            <a:br>
              <a:rPr lang="et-EE" sz="1600" dirty="0" smtClean="0"/>
            </a:br>
            <a:r>
              <a:rPr lang="et-EE" sz="1600" b="1" dirty="0"/>
              <a:t>Mari-Liis </a:t>
            </a:r>
            <a:r>
              <a:rPr lang="et-EE" sz="1600" b="1" dirty="0" err="1"/>
              <a:t>Parbus</a:t>
            </a:r>
            <a:r>
              <a:rPr lang="et-EE" sz="1600" b="1" dirty="0"/>
              <a:t>, </a:t>
            </a:r>
            <a:r>
              <a:rPr lang="et-EE" sz="1600" b="1" dirty="0" smtClean="0"/>
              <a:t>esimees</a:t>
            </a:r>
            <a:br>
              <a:rPr lang="et-EE" sz="1600" b="1" dirty="0" smtClean="0"/>
            </a:br>
            <a:r>
              <a:rPr lang="et-EE" sz="1600" b="1" dirty="0" err="1"/>
              <a:t>Kädly</a:t>
            </a:r>
            <a:r>
              <a:rPr lang="et-EE" sz="1600" b="1" dirty="0"/>
              <a:t> Künnap, aseesimees</a:t>
            </a:r>
            <a:br>
              <a:rPr lang="et-EE" sz="1600" b="1" dirty="0"/>
            </a:br>
            <a:r>
              <a:rPr lang="et-EE" sz="1600" b="1" dirty="0"/>
              <a:t>Annika Armipaik-Nukki, </a:t>
            </a:r>
            <a:r>
              <a:rPr lang="et-EE" sz="1600" b="1" dirty="0" err="1" smtClean="0"/>
              <a:t>protokollija</a:t>
            </a:r>
            <a:r>
              <a:rPr lang="et-EE" sz="1600" b="1" dirty="0" smtClean="0"/>
              <a:t/>
            </a:r>
            <a:br>
              <a:rPr lang="et-EE" sz="1600" b="1" dirty="0" smtClean="0"/>
            </a:br>
            <a:r>
              <a:rPr lang="et-EE" sz="1600" dirty="0" smtClean="0"/>
              <a:t>Maret </a:t>
            </a:r>
            <a:r>
              <a:rPr lang="et-EE" sz="1600" dirty="0" err="1"/>
              <a:t>Vesiallik</a:t>
            </a:r>
            <a:r>
              <a:rPr lang="et-EE" sz="1600" dirty="0"/>
              <a:t> </a:t>
            </a:r>
            <a:r>
              <a:rPr lang="et-EE" sz="1600" dirty="0" smtClean="0"/>
              <a:t/>
            </a:r>
            <a:br>
              <a:rPr lang="et-EE" sz="1600" dirty="0" smtClean="0"/>
            </a:br>
            <a:r>
              <a:rPr lang="et-EE" sz="1600" dirty="0" smtClean="0"/>
              <a:t>Andres </a:t>
            </a:r>
            <a:r>
              <a:rPr lang="et-EE" sz="1600" dirty="0" smtClean="0"/>
              <a:t>Kukk </a:t>
            </a:r>
            <a:br>
              <a:rPr lang="et-EE" sz="1600" dirty="0" smtClean="0"/>
            </a:br>
            <a:r>
              <a:rPr lang="et-EE" sz="1600" dirty="0" smtClean="0"/>
              <a:t/>
            </a:r>
            <a:br>
              <a:rPr lang="et-EE" sz="1600" dirty="0" smtClean="0"/>
            </a:br>
            <a:r>
              <a:rPr lang="et-EE" sz="1600" b="1" dirty="0" smtClean="0">
                <a:solidFill>
                  <a:srgbClr val="004D86"/>
                </a:solidFill>
              </a:rPr>
              <a:t>ÕPILASTE </a:t>
            </a:r>
            <a:r>
              <a:rPr lang="et-EE" sz="1600" b="1" dirty="0" smtClean="0">
                <a:solidFill>
                  <a:srgbClr val="004D86"/>
                </a:solidFill>
              </a:rPr>
              <a:t>ESINDAJAD:</a:t>
            </a:r>
            <a:r>
              <a:rPr lang="et-EE" sz="1600" dirty="0" smtClean="0"/>
              <a:t/>
            </a:r>
            <a:br>
              <a:rPr lang="et-EE" sz="1600" dirty="0" smtClean="0"/>
            </a:br>
            <a:r>
              <a:rPr lang="et-EE" sz="1600" dirty="0" err="1" smtClean="0"/>
              <a:t>Saskia</a:t>
            </a:r>
            <a:r>
              <a:rPr lang="et-EE" sz="1600" dirty="0" smtClean="0"/>
              <a:t> Klooster</a:t>
            </a:r>
            <a:br>
              <a:rPr lang="et-EE" sz="1600" dirty="0" smtClean="0"/>
            </a:br>
            <a:r>
              <a:rPr lang="et-EE" sz="1600" dirty="0" smtClean="0"/>
              <a:t>Laur </a:t>
            </a:r>
            <a:r>
              <a:rPr lang="et-EE" sz="1600" dirty="0" err="1" smtClean="0"/>
              <a:t>Urbas</a:t>
            </a:r>
            <a:endParaRPr lang="et-EE" sz="1600" dirty="0" smtClean="0"/>
          </a:p>
          <a:p>
            <a:r>
              <a:rPr lang="et-EE" sz="1600" b="1" dirty="0" smtClean="0">
                <a:solidFill>
                  <a:srgbClr val="004D86"/>
                </a:solidFill>
              </a:rPr>
              <a:t>ÕPETAJA ESINDAJA:</a:t>
            </a:r>
            <a:r>
              <a:rPr lang="et-EE" sz="1600" dirty="0" smtClean="0"/>
              <a:t/>
            </a:r>
            <a:br>
              <a:rPr lang="et-EE" sz="1600" dirty="0" smtClean="0"/>
            </a:br>
            <a:r>
              <a:rPr lang="et-EE" sz="1600" dirty="0" smtClean="0"/>
              <a:t>Triinu </a:t>
            </a:r>
            <a:r>
              <a:rPr lang="et-EE" sz="1600" dirty="0" err="1" smtClean="0"/>
              <a:t>Suitsberg</a:t>
            </a:r>
            <a:endParaRPr lang="et-EE" sz="1600" dirty="0"/>
          </a:p>
          <a:p>
            <a:r>
              <a:rPr lang="et-EE" sz="1600" b="1" dirty="0" smtClean="0">
                <a:solidFill>
                  <a:srgbClr val="004D86"/>
                </a:solidFill>
              </a:rPr>
              <a:t>TOETAVATE ORGANISATSIOONIDE ESINDAJAD:</a:t>
            </a:r>
            <a:r>
              <a:rPr lang="et-EE" sz="1600" dirty="0" smtClean="0">
                <a:solidFill>
                  <a:srgbClr val="004D86"/>
                </a:solidFill>
              </a:rPr>
              <a:t/>
            </a:r>
            <a:br>
              <a:rPr lang="et-EE" sz="1600" dirty="0" smtClean="0">
                <a:solidFill>
                  <a:srgbClr val="004D86"/>
                </a:solidFill>
              </a:rPr>
            </a:br>
            <a:r>
              <a:rPr lang="et-EE" sz="1600" dirty="0" err="1" smtClean="0"/>
              <a:t>Gina</a:t>
            </a:r>
            <a:r>
              <a:rPr lang="et-EE" sz="1600" dirty="0" smtClean="0"/>
              <a:t> </a:t>
            </a:r>
            <a:r>
              <a:rPr lang="et-EE" sz="1600" dirty="0"/>
              <a:t>Metssalu </a:t>
            </a:r>
            <a:r>
              <a:rPr lang="et-EE" sz="1600" dirty="0" smtClean="0"/>
              <a:t>– Läänemaa </a:t>
            </a:r>
            <a:r>
              <a:rPr lang="et-EE" sz="1600" dirty="0" err="1" smtClean="0"/>
              <a:t>Ühisgümnaasium</a:t>
            </a:r>
            <a:r>
              <a:rPr lang="et-EE" sz="1600" dirty="0" smtClean="0"/>
              <a:t/>
            </a:r>
            <a:br>
              <a:rPr lang="et-EE" sz="1600" dirty="0" smtClean="0"/>
            </a:br>
            <a:r>
              <a:rPr lang="et-EE" sz="1600" dirty="0" smtClean="0"/>
              <a:t>Riina Raasuke – Haapsalu Kutsehariduskeskus</a:t>
            </a:r>
          </a:p>
          <a:p>
            <a:r>
              <a:rPr lang="et-EE" sz="1600" b="1" dirty="0" smtClean="0">
                <a:solidFill>
                  <a:srgbClr val="004D86"/>
                </a:solidFill>
              </a:rPr>
              <a:t>VILISTLASTE ESINDAJA:</a:t>
            </a:r>
            <a:r>
              <a:rPr lang="et-EE" sz="1600" dirty="0" smtClean="0"/>
              <a:t/>
            </a:r>
            <a:br>
              <a:rPr lang="et-EE" sz="1600" dirty="0" smtClean="0"/>
            </a:br>
            <a:r>
              <a:rPr lang="et-EE" sz="1600" dirty="0" smtClean="0"/>
              <a:t>Lilia Viiret</a:t>
            </a:r>
          </a:p>
          <a:p>
            <a:r>
              <a:rPr lang="et-EE" sz="1600" b="1" dirty="0" smtClean="0">
                <a:solidFill>
                  <a:srgbClr val="004D86"/>
                </a:solidFill>
              </a:rPr>
              <a:t>HAAPSALU LINNAVALITSUS</a:t>
            </a:r>
            <a:r>
              <a:rPr lang="et-EE" sz="1600" dirty="0" smtClean="0"/>
              <a:t/>
            </a:r>
            <a:br>
              <a:rPr lang="et-EE" sz="1600" dirty="0" smtClean="0"/>
            </a:br>
            <a:r>
              <a:rPr lang="et-EE" sz="1600" dirty="0" smtClean="0"/>
              <a:t>Mari-Epp Täht</a:t>
            </a:r>
          </a:p>
          <a:p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353004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tx1"/>
                </a:solidFill>
              </a:rPr>
              <a:t>HOOLEKOGU</a:t>
            </a:r>
            <a:endParaRPr lang="et-EE" b="1" dirty="0">
              <a:solidFill>
                <a:schemeClr val="tx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HAAPSALU LINNA MUNITSIPAALHARIDUSASUTUSE HOOLEKOGUDE MOODUSTAMISE KORD JA TÖÖKORD ON LEITAV </a:t>
            </a:r>
            <a:r>
              <a:rPr lang="et-EE" dirty="0" smtClean="0">
                <a:hlinkClick r:id="rId2"/>
              </a:rPr>
              <a:t>MEIE KODULEHELT</a:t>
            </a:r>
            <a:endParaRPr lang="et-EE" dirty="0" smtClean="0"/>
          </a:p>
          <a:p>
            <a:r>
              <a:rPr lang="et-EE" dirty="0" smtClean="0"/>
              <a:t>HOOLEKOGU@HPK.EDU.EE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256824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67496" y="770707"/>
            <a:ext cx="4806505" cy="5003073"/>
          </a:xfrm>
        </p:spPr>
        <p:txBody>
          <a:bodyPr>
            <a:normAutofit fontScale="90000"/>
          </a:bodyPr>
          <a:lstStyle/>
          <a:p>
            <a: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ÕPILASESINDUS</a:t>
            </a:r>
            <a: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Meie kooli õpilasesindus on vabatahtlik ühendus, kuhu kuuluvad </a:t>
            </a:r>
            <a:r>
              <a:rPr lang="et-E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et-E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õpilast kõikidest 6.-9. klassidest. </a:t>
            </a:r>
            <a:br>
              <a:rPr lang="et-E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Õpilasesinduse meeskond esindab õpilaste huve - noored saavad kaasa rääkida igapäevase koolielu korraldamise küsimustes, avaldada arvamust ning teha ettepanekuid kooliaja paremaks ja põnevamaks muutmisel. Nad vahendavad infot, koguvad klassikaaslaste mõtteid ja panevad head ideed liikuma - nad on algatajad, </a:t>
            </a:r>
            <a:r>
              <a:rPr lang="et-E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eestvedajad </a:t>
            </a:r>
            <a:r>
              <a:rPr lang="et-E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elluviijad. </a:t>
            </a:r>
            <a:r>
              <a:rPr lang="et-EE" sz="1800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1800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1800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1800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t-EE" sz="1600" b="1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isu kohatäid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9" y="1699155"/>
            <a:ext cx="3479748" cy="3146176"/>
          </a:xfrm>
        </p:spPr>
      </p:pic>
    </p:spTree>
    <p:extLst>
      <p:ext uri="{BB962C8B-B14F-4D97-AF65-F5344CB8AC3E}">
        <p14:creationId xmlns:p14="http://schemas.microsoft.com/office/powerpoint/2010/main" val="200850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397726" y="326571"/>
            <a:ext cx="7210697" cy="2312126"/>
          </a:xfrm>
        </p:spPr>
        <p:txBody>
          <a:bodyPr>
            <a:normAutofit fontScale="90000"/>
          </a:bodyPr>
          <a:lstStyle/>
          <a:p>
            <a:pPr fontAlgn="base"/>
            <a: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4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4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KRAHVI JA KRAHVINNA VALIMISED</a:t>
            </a:r>
            <a: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1800" dirty="0" smtClean="0">
                <a:solidFill>
                  <a:srgbClr val="004D86"/>
                </a:solidFill>
              </a:rPr>
              <a:t/>
            </a:r>
            <a:br>
              <a:rPr lang="et-EE" sz="1800" dirty="0" smtClean="0">
                <a:solidFill>
                  <a:srgbClr val="004D86"/>
                </a:solidFill>
              </a:rPr>
            </a:br>
            <a:r>
              <a:rPr lang="et-EE" dirty="0"/>
              <a:t/>
            </a:r>
            <a:br>
              <a:rPr lang="et-EE" dirty="0"/>
            </a:br>
            <a: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400" b="1" dirty="0" smtClean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t-EE" sz="1600" b="1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27" y="1662927"/>
            <a:ext cx="7108696" cy="3998642"/>
          </a:xfrm>
        </p:spPr>
      </p:pic>
      <p:sp>
        <p:nvSpPr>
          <p:cNvPr id="3" name="TextBox 2"/>
          <p:cNvSpPr txBox="1"/>
          <p:nvPr/>
        </p:nvSpPr>
        <p:spPr>
          <a:xfrm>
            <a:off x="1397726" y="5904411"/>
            <a:ext cx="721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Noormehed: krahv Laur </a:t>
            </a:r>
            <a:r>
              <a:rPr lang="et-EE" sz="1200" dirty="0" err="1" smtClean="0"/>
              <a:t>Urbas</a:t>
            </a:r>
            <a:r>
              <a:rPr lang="et-EE" sz="1200" dirty="0"/>
              <a:t> </a:t>
            </a:r>
            <a:r>
              <a:rPr lang="et-EE" sz="1200" dirty="0" smtClean="0"/>
              <a:t>ning asekrahvid Rasmus Kuhi-</a:t>
            </a:r>
            <a:r>
              <a:rPr lang="et-EE" sz="1200" dirty="0" err="1" smtClean="0"/>
              <a:t>Tahlfeldt</a:t>
            </a:r>
            <a:r>
              <a:rPr lang="et-EE" sz="1200" dirty="0" smtClean="0"/>
              <a:t> ja </a:t>
            </a:r>
            <a:r>
              <a:rPr lang="et-EE" sz="1200" dirty="0" err="1" smtClean="0"/>
              <a:t>Kenerth</a:t>
            </a:r>
            <a:r>
              <a:rPr lang="et-EE" sz="1200" dirty="0" smtClean="0"/>
              <a:t> Paes</a:t>
            </a:r>
            <a:br>
              <a:rPr lang="et-EE" sz="1200" dirty="0" smtClean="0"/>
            </a:br>
            <a:r>
              <a:rPr lang="et-EE" sz="1200" dirty="0" smtClean="0"/>
              <a:t>Tütarlapsed: asekrahvinnad </a:t>
            </a:r>
            <a:r>
              <a:rPr lang="et-EE" sz="1200" dirty="0" err="1" smtClean="0"/>
              <a:t>Aleria</a:t>
            </a:r>
            <a:r>
              <a:rPr lang="et-EE" sz="1200" dirty="0" smtClean="0"/>
              <a:t> </a:t>
            </a:r>
            <a:r>
              <a:rPr lang="et-EE" sz="1200" dirty="0" err="1" smtClean="0"/>
              <a:t>Šamonin</a:t>
            </a:r>
            <a:r>
              <a:rPr lang="et-EE" sz="1200" dirty="0" smtClean="0"/>
              <a:t> ja </a:t>
            </a:r>
            <a:r>
              <a:rPr lang="et-EE" sz="1200" dirty="0" err="1" smtClean="0"/>
              <a:t>Lisandra</a:t>
            </a:r>
            <a:r>
              <a:rPr lang="et-EE" sz="1200" dirty="0" smtClean="0"/>
              <a:t> </a:t>
            </a:r>
            <a:r>
              <a:rPr lang="et-EE" sz="1200" dirty="0" err="1" smtClean="0"/>
              <a:t>Mik</a:t>
            </a:r>
            <a:r>
              <a:rPr lang="et-EE" sz="1200" dirty="0" smtClean="0"/>
              <a:t> ning krahvinna </a:t>
            </a:r>
            <a:r>
              <a:rPr lang="et-EE" sz="1200" dirty="0" err="1" smtClean="0"/>
              <a:t>Saskia</a:t>
            </a:r>
            <a:r>
              <a:rPr lang="et-EE" sz="1200" dirty="0" smtClean="0"/>
              <a:t> Klooster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15221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.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58091" y="979714"/>
            <a:ext cx="8072846" cy="5061649"/>
          </a:xfrm>
        </p:spPr>
        <p:txBody>
          <a:bodyPr>
            <a:normAutofit/>
          </a:bodyPr>
          <a:lstStyle/>
          <a:p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Õpilasesinduse </a:t>
            </a:r>
            <a:r>
              <a:rPr lang="et-E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kohtub vähemalt kaks korda kuus infovahetuseks ning murede ja rõõmude jagamiseks teisipäeviti </a:t>
            </a: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esimesel pikal vahetunni </a:t>
            </a:r>
            <a:r>
              <a:rPr lang="et-E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 vajadusel neljapäeviti peale 6. tundi.</a:t>
            </a:r>
          </a:p>
          <a:p>
            <a:r>
              <a:rPr lang="et-E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Õpilasesinduse </a:t>
            </a: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tegemisi saab jälgida </a:t>
            </a:r>
            <a:r>
              <a:rPr lang="et-E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Instagrami</a:t>
            </a: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vahendusel: @</a:t>
            </a:r>
            <a:r>
              <a:rPr lang="et-EE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hpknoored</a:t>
            </a:r>
            <a:r>
              <a:rPr lang="et-E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80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07067" y="274321"/>
            <a:ext cx="7766936" cy="744582"/>
          </a:xfrm>
        </p:spPr>
        <p:txBody>
          <a:bodyPr/>
          <a:lstStyle/>
          <a:p>
            <a:pPr algn="ctr"/>
            <a:r>
              <a:rPr lang="et-EE" sz="3200" b="1" dirty="0" smtClean="0">
                <a:solidFill>
                  <a:schemeClr val="tx1"/>
                </a:solidFill>
              </a:rPr>
              <a:t>KÄESOLEVA ÕPPEAASTA SÜNDMUSED</a:t>
            </a:r>
            <a:endParaRPr 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984552" y="3959393"/>
            <a:ext cx="7766936" cy="1096899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.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1227909" y="889844"/>
            <a:ext cx="8268788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t-E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t-E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poolaasta</a:t>
            </a:r>
            <a:b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b="1" dirty="0">
                <a:solidFill>
                  <a:srgbClr val="004D86"/>
                </a:solidFill>
              </a:rPr>
              <a:t>01.09 </a:t>
            </a:r>
            <a:r>
              <a:rPr lang="et-EE" sz="2000" dirty="0"/>
              <a:t>ÕPPEAASTA ALGUSE AKTUS</a:t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08.-21.09</a:t>
            </a:r>
            <a:r>
              <a:rPr lang="et-EE" sz="2000" dirty="0">
                <a:solidFill>
                  <a:srgbClr val="004D86"/>
                </a:solidFill>
              </a:rPr>
              <a:t> </a:t>
            </a:r>
            <a:r>
              <a:rPr lang="et-EE" sz="2000" dirty="0"/>
              <a:t>MAAILMAKORISTUSPÄEVAST OSAVÕTT</a:t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15.-19.09</a:t>
            </a:r>
            <a:r>
              <a:rPr lang="et-EE" sz="2000" dirty="0">
                <a:solidFill>
                  <a:srgbClr val="004D86"/>
                </a:solidFill>
              </a:rPr>
              <a:t> </a:t>
            </a:r>
            <a:r>
              <a:rPr lang="et-EE" sz="2000" dirty="0"/>
              <a:t>PILDISTAMISNÄDAL</a:t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22.-26.09</a:t>
            </a:r>
            <a:r>
              <a:rPr lang="et-EE" sz="2000" dirty="0">
                <a:solidFill>
                  <a:srgbClr val="004D86"/>
                </a:solidFill>
              </a:rPr>
              <a:t> </a:t>
            </a:r>
            <a:r>
              <a:rPr lang="et-EE" sz="2000" dirty="0"/>
              <a:t>SPORDINÄDAL </a:t>
            </a:r>
            <a:r>
              <a:rPr lang="et-EE" sz="2000" dirty="0" smtClean="0"/>
              <a:t/>
            </a:r>
            <a:br>
              <a:rPr lang="et-EE" sz="2000" dirty="0" smtClean="0"/>
            </a:br>
            <a:r>
              <a:rPr lang="et-EE" sz="2000" b="1" dirty="0">
                <a:solidFill>
                  <a:srgbClr val="004D86"/>
                </a:solidFill>
              </a:rPr>
              <a:t>29.09-03.10</a:t>
            </a:r>
            <a:r>
              <a:rPr lang="et-EE" sz="2000" b="1" dirty="0"/>
              <a:t> </a:t>
            </a:r>
            <a:r>
              <a:rPr lang="et-EE" sz="2000" dirty="0"/>
              <a:t>ROOTSI KULTUURINÄDAL</a:t>
            </a:r>
            <a:r>
              <a:rPr lang="et-EE" sz="2000" b="1" dirty="0"/>
              <a:t/>
            </a:r>
            <a:br>
              <a:rPr lang="et-EE" sz="2000" b="1" dirty="0"/>
            </a:br>
            <a:r>
              <a:rPr lang="et-EE" sz="2000" b="1" dirty="0">
                <a:solidFill>
                  <a:srgbClr val="004D86"/>
                </a:solidFill>
              </a:rPr>
              <a:t>01.10 </a:t>
            </a:r>
            <a:r>
              <a:rPr lang="et-EE" sz="2000" dirty="0"/>
              <a:t>RAHVUSVAHELINE MUUSIKAPÄEV</a:t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06.10</a:t>
            </a:r>
            <a:r>
              <a:rPr lang="et-EE" sz="2000" dirty="0"/>
              <a:t> ÕPETAJATE PÄEV</a:t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08.10</a:t>
            </a:r>
            <a:r>
              <a:rPr lang="et-EE" sz="2000" dirty="0"/>
              <a:t> ÜLEMAAILMNE KAISUKARUDE KOOLI JA TÖÖLE KAASA VÕTMISE PÄEV</a:t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16.10</a:t>
            </a:r>
            <a:r>
              <a:rPr lang="et-EE" sz="2000" dirty="0">
                <a:solidFill>
                  <a:srgbClr val="004D86"/>
                </a:solidFill>
              </a:rPr>
              <a:t> </a:t>
            </a:r>
            <a:r>
              <a:rPr lang="et-EE" sz="2000" dirty="0"/>
              <a:t>ETTEVÕTLIKKUSE </a:t>
            </a:r>
            <a:r>
              <a:rPr lang="et-EE" sz="2000" dirty="0" smtClean="0"/>
              <a:t>PÄEV (6.-9. KLASS)</a:t>
            </a:r>
            <a:r>
              <a:rPr lang="et-EE" sz="2000" b="1" dirty="0"/>
              <a:t/>
            </a:r>
            <a:br>
              <a:rPr lang="et-EE" sz="2000" b="1" dirty="0"/>
            </a:br>
            <a:r>
              <a:rPr lang="et-EE" sz="2000" dirty="0"/>
              <a:t>17.10 </a:t>
            </a:r>
            <a:r>
              <a:rPr lang="et-EE" sz="2000" dirty="0" smtClean="0"/>
              <a:t>KARJÄÄRIPÄEV</a:t>
            </a:r>
            <a:r>
              <a:rPr lang="et-EE" sz="2000" dirty="0"/>
              <a:t/>
            </a:r>
            <a:br>
              <a:rPr lang="et-EE" sz="2000" dirty="0"/>
            </a:br>
            <a:r>
              <a:rPr lang="et-EE" sz="2000" b="1" dirty="0" smtClean="0">
                <a:solidFill>
                  <a:srgbClr val="004D86"/>
                </a:solidFill>
              </a:rPr>
              <a:t>27.10-07.11</a:t>
            </a:r>
            <a:r>
              <a:rPr lang="et-EE" sz="2000" b="1" dirty="0" smtClean="0"/>
              <a:t> </a:t>
            </a:r>
            <a:r>
              <a:rPr lang="et-EE" sz="2000" dirty="0" smtClean="0"/>
              <a:t>KRAHVI </a:t>
            </a:r>
            <a:r>
              <a:rPr lang="et-EE" sz="2000" dirty="0"/>
              <a:t>JA KRAHVINNA </a:t>
            </a:r>
            <a:r>
              <a:rPr lang="et-EE" sz="2000" dirty="0" smtClean="0"/>
              <a:t>VALIMISED</a:t>
            </a:r>
            <a:r>
              <a:rPr lang="et-EE" sz="2000" dirty="0"/>
              <a:t/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30.10</a:t>
            </a:r>
            <a:r>
              <a:rPr lang="et-EE" sz="2000" b="1" dirty="0"/>
              <a:t> </a:t>
            </a:r>
            <a:r>
              <a:rPr lang="et-EE" sz="2000" dirty="0" smtClean="0"/>
              <a:t>KOGUPERE</a:t>
            </a:r>
            <a:r>
              <a:rPr lang="et-EE" sz="2000" b="1" dirty="0" smtClean="0"/>
              <a:t> </a:t>
            </a:r>
            <a:r>
              <a:rPr lang="et-EE" sz="2000" dirty="0" smtClean="0"/>
              <a:t>KÕRVITSAPIDU</a:t>
            </a:r>
            <a:r>
              <a:rPr lang="et-EE" sz="2000" b="1" dirty="0"/>
              <a:t/>
            </a:r>
            <a:br>
              <a:rPr lang="et-EE" sz="2000" b="1" dirty="0"/>
            </a:br>
            <a:r>
              <a:rPr lang="et-EE" sz="2000" b="1" dirty="0">
                <a:solidFill>
                  <a:srgbClr val="004D86"/>
                </a:solidFill>
              </a:rPr>
              <a:t>31.10</a:t>
            </a:r>
            <a:r>
              <a:rPr lang="et-EE" sz="2000" dirty="0"/>
              <a:t> KOSTÜÜMIPÄEV „HALLOWEEN“</a:t>
            </a:r>
            <a:r>
              <a:rPr lang="et-EE" dirty="0"/>
              <a:t/>
            </a:r>
            <a:br>
              <a:rPr lang="et-EE" dirty="0"/>
            </a:br>
            <a:r>
              <a:rPr lang="et-EE" b="1" dirty="0"/>
              <a:t/>
            </a:r>
            <a:br>
              <a:rPr lang="et-EE" b="1" dirty="0"/>
            </a:b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> </a:t>
            </a:r>
          </a:p>
          <a:p>
            <a:r>
              <a:rPr lang="et-EE" sz="2400" dirty="0"/>
              <a:t/>
            </a:r>
            <a:br>
              <a:rPr lang="et-EE" sz="2400" dirty="0"/>
            </a:br>
            <a:endParaRPr lang="et-E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3163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07067" y="104503"/>
            <a:ext cx="7766936" cy="640080"/>
          </a:xfrm>
        </p:spPr>
        <p:txBody>
          <a:bodyPr/>
          <a:lstStyle/>
          <a:p>
            <a:pPr algn="ctr"/>
            <a:r>
              <a:rPr lang="et-EE" sz="3000" b="1" dirty="0" smtClean="0">
                <a:solidFill>
                  <a:schemeClr val="tx1"/>
                </a:solidFill>
              </a:rPr>
              <a:t>KÄESOLEVA ÕPPEAASTA SÜNDMUSED</a:t>
            </a:r>
            <a:endParaRPr lang="et-EE" sz="3000" b="1" dirty="0">
              <a:solidFill>
                <a:schemeClr val="tx1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984552" y="3959393"/>
            <a:ext cx="7766936" cy="1096899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.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984551" y="889844"/>
            <a:ext cx="10066625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poolaasta</a:t>
            </a:r>
            <a:b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t-E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t-EE" sz="2000" b="1" dirty="0" smtClean="0">
                <a:solidFill>
                  <a:srgbClr val="004D86"/>
                </a:solidFill>
              </a:rPr>
              <a:t>10.11</a:t>
            </a:r>
            <a:r>
              <a:rPr lang="et-EE" sz="2000" dirty="0"/>
              <a:t> </a:t>
            </a:r>
            <a:r>
              <a:rPr lang="et-EE" sz="2000" dirty="0" smtClean="0"/>
              <a:t>MARDIPÄEV</a:t>
            </a:r>
            <a:br>
              <a:rPr lang="et-EE" sz="2000" dirty="0" smtClean="0"/>
            </a:br>
            <a:r>
              <a:rPr lang="et-EE" sz="2000" dirty="0" smtClean="0">
                <a:solidFill>
                  <a:srgbClr val="004D86"/>
                </a:solidFill>
              </a:rPr>
              <a:t>12.11</a:t>
            </a:r>
            <a:r>
              <a:rPr lang="et-EE" sz="2000" dirty="0" smtClean="0"/>
              <a:t> ÕUEVAHETUND - RINGMÄNGUD</a:t>
            </a:r>
            <a:r>
              <a:rPr lang="et-EE" sz="2000" dirty="0"/>
              <a:t/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17.-21.11</a:t>
            </a:r>
            <a:r>
              <a:rPr lang="et-EE" sz="2000" dirty="0"/>
              <a:t> </a:t>
            </a:r>
            <a:r>
              <a:rPr lang="et-EE" sz="2000" dirty="0" smtClean="0"/>
              <a:t>LÕBUSAD VAHETUNNID</a:t>
            </a:r>
            <a:br>
              <a:rPr lang="et-EE" sz="2000" dirty="0" smtClean="0"/>
            </a:br>
            <a:r>
              <a:rPr lang="et-EE" sz="2000" b="1" dirty="0" smtClean="0">
                <a:solidFill>
                  <a:srgbClr val="004D86"/>
                </a:solidFill>
              </a:rPr>
              <a:t>20.11</a:t>
            </a:r>
            <a:r>
              <a:rPr lang="et-EE" sz="2000" dirty="0" smtClean="0"/>
              <a:t> MÄLUMÄNG (6.-9. KLASS)</a:t>
            </a:r>
            <a:r>
              <a:rPr lang="et-EE" sz="2000" dirty="0"/>
              <a:t/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24.-28.11</a:t>
            </a:r>
            <a:r>
              <a:rPr lang="et-EE" sz="2000" dirty="0"/>
              <a:t> </a:t>
            </a:r>
            <a:r>
              <a:rPr lang="et-EE" sz="2000" dirty="0" smtClean="0"/>
              <a:t>STIILINÄDAL (LÕBUSATE VAHETUNDIDEGA)</a:t>
            </a:r>
            <a:r>
              <a:rPr lang="et-EE" sz="2000" dirty="0"/>
              <a:t/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25.11</a:t>
            </a:r>
            <a:r>
              <a:rPr lang="et-EE" sz="2000" dirty="0"/>
              <a:t> KADRIPÄEV</a:t>
            </a:r>
            <a:br>
              <a:rPr lang="et-EE" sz="2000" dirty="0"/>
            </a:br>
            <a:r>
              <a:rPr lang="et-EE" sz="2000" b="1" dirty="0">
                <a:solidFill>
                  <a:srgbClr val="004D86"/>
                </a:solidFill>
              </a:rPr>
              <a:t>27.11</a:t>
            </a:r>
            <a:r>
              <a:rPr lang="et-EE" sz="2000" b="1" dirty="0"/>
              <a:t> </a:t>
            </a:r>
            <a:r>
              <a:rPr lang="et-EE" sz="2000" dirty="0"/>
              <a:t>MAAKONDLIK MATEMAATIKAVÕISTLUS "</a:t>
            </a:r>
            <a:r>
              <a:rPr lang="et-EE" sz="2000" dirty="0" smtClean="0"/>
              <a:t>NUPUTA„</a:t>
            </a:r>
            <a:br>
              <a:rPr lang="et-EE" sz="2000" dirty="0" smtClean="0"/>
            </a:br>
            <a:r>
              <a:rPr lang="et-EE" sz="2000" b="1" dirty="0" smtClean="0">
                <a:solidFill>
                  <a:srgbClr val="004D86"/>
                </a:solidFill>
              </a:rPr>
              <a:t>01.-05.12 </a:t>
            </a:r>
            <a:r>
              <a:rPr lang="et-EE" sz="2000" dirty="0" smtClean="0"/>
              <a:t>VAATAME  VAHETUNDIDES FILMI „ÜKSINDA KODUS“; </a:t>
            </a:r>
            <a:br>
              <a:rPr lang="et-EE" sz="2000" dirty="0" smtClean="0"/>
            </a:br>
            <a:r>
              <a:rPr lang="et-EE" sz="2000" dirty="0" smtClean="0"/>
              <a:t>ALGKLASSIDE JÕULUMÕISTATUSE LAHENDAMINE</a:t>
            </a:r>
            <a:br>
              <a:rPr lang="et-EE" sz="2000" dirty="0" smtClean="0"/>
            </a:br>
            <a:r>
              <a:rPr lang="et-EE" sz="2000" b="1" dirty="0" smtClean="0">
                <a:solidFill>
                  <a:srgbClr val="004D86"/>
                </a:solidFill>
              </a:rPr>
              <a:t>08.-12.12 </a:t>
            </a:r>
            <a:r>
              <a:rPr lang="et-EE" sz="2000" dirty="0" smtClean="0"/>
              <a:t>ITAALIA KULTUURINÄDAL</a:t>
            </a:r>
            <a:br>
              <a:rPr lang="et-EE" sz="2000" dirty="0" smtClean="0"/>
            </a:br>
            <a:r>
              <a:rPr lang="et-EE" sz="2000" b="1" dirty="0" smtClean="0">
                <a:solidFill>
                  <a:srgbClr val="004D86"/>
                </a:solidFill>
              </a:rPr>
              <a:t>08.-19.12 </a:t>
            </a:r>
            <a:r>
              <a:rPr lang="et-EE" sz="2000" dirty="0" smtClean="0"/>
              <a:t>JÕULUPEOD- JA VÄLJASÕIDUD</a:t>
            </a:r>
            <a:br>
              <a:rPr lang="et-EE" sz="2000" dirty="0" smtClean="0"/>
            </a:br>
            <a:r>
              <a:rPr lang="et-EE" sz="2000" b="1" dirty="0" smtClean="0">
                <a:solidFill>
                  <a:srgbClr val="004D86"/>
                </a:solidFill>
              </a:rPr>
              <a:t>16.12</a:t>
            </a:r>
            <a:r>
              <a:rPr lang="et-EE" sz="2000" dirty="0" smtClean="0"/>
              <a:t> KLASSIDEVAHELINE KORVPALLIVÕISTLUS, ÕPETAJAD VS ÕPILASED MÄNG</a:t>
            </a:r>
            <a:br>
              <a:rPr lang="et-EE" sz="2000" dirty="0" smtClean="0"/>
            </a:br>
            <a:r>
              <a:rPr lang="et-EE" sz="2000" b="1" dirty="0" smtClean="0">
                <a:solidFill>
                  <a:srgbClr val="004D86"/>
                </a:solidFill>
              </a:rPr>
              <a:t>18.12</a:t>
            </a:r>
            <a:r>
              <a:rPr lang="et-EE" sz="2000" dirty="0" smtClean="0"/>
              <a:t> KLASSIDELE JAGAVAD JÕULUTERVITUSI JÕULUVANAD JA PÄKAPIKUD; </a:t>
            </a:r>
            <a:br>
              <a:rPr lang="et-EE" sz="2000" dirty="0" smtClean="0"/>
            </a:br>
            <a:r>
              <a:rPr lang="et-EE" sz="2000" dirty="0" smtClean="0"/>
              <a:t>6.-9. KLASSIDE JÕULUBALL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200" b="1" dirty="0">
                <a:solidFill>
                  <a:srgbClr val="00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/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> </a:t>
            </a:r>
          </a:p>
          <a:p>
            <a:r>
              <a:rPr lang="et-EE" sz="2400" dirty="0"/>
              <a:t/>
            </a:r>
            <a:br>
              <a:rPr lang="et-EE" sz="2400" dirty="0"/>
            </a:br>
            <a:endParaRPr lang="et-E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58925025"/>
      </p:ext>
    </p:extLst>
  </p:cSld>
  <p:clrMapOvr>
    <a:masterClrMapping/>
  </p:clrMapOvr>
</p:sld>
</file>

<file path=ppt/theme/theme1.xml><?xml version="1.0" encoding="utf-8"?>
<a:theme xmlns:a="http://schemas.openxmlformats.org/drawingml/2006/main" name="Tahk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664</TotalTime>
  <Words>164</Words>
  <Application>Microsoft Office PowerPoint</Application>
  <PresentationFormat>Laiekraan</PresentationFormat>
  <Paragraphs>48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Tahk</vt:lpstr>
      <vt:lpstr>     HOOLEKOGU KOHTUMINE 26.11.2025</vt:lpstr>
      <vt:lpstr>PÄEVAKORD</vt:lpstr>
      <vt:lpstr>SAAME TUTTAVAKS</vt:lpstr>
      <vt:lpstr>HOOLEKOGU</vt:lpstr>
      <vt:lpstr> ÕPILASESINDUS  Meie kooli õpilasesindus on vabatahtlik ühendus, kuhu kuuluvad 1-3 õpilast kõikidest 6.-9. klassidest.   Õpilasesinduse meeskond esindab õpilaste huve - noored saavad kaasa rääkida igapäevase koolielu korraldamise küsimustes, avaldada arvamust ning teha ettepanekuid kooliaja paremaks ja põnevamaks muutmisel. Nad vahendavad infot, koguvad klassikaaslaste mõtteid ja panevad head ideed liikuma - nad on algatajad, eestvedajad ja elluviijad.   </vt:lpstr>
      <vt:lpstr>  KRAHVI JA KRAHVINNA VALIMISED      </vt:lpstr>
      <vt:lpstr>.</vt:lpstr>
      <vt:lpstr>KÄESOLEVA ÕPPEAASTA SÜNDMUSED</vt:lpstr>
      <vt:lpstr>KÄESOLEVA ÕPPEAASTA SÜNDMUSED</vt:lpstr>
      <vt:lpstr>KÄESOLEVA ÕPPEAASTA SÜNDMUSED</vt:lpstr>
      <vt:lpstr>KÄESOLEVA ÕPPEAASTA SÜNDMUSED</vt:lpstr>
      <vt:lpstr>KOOSTÖÖ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MÖÖDUNUD ÕPPEAASTA SÜNDMUSED</dc:title>
  <dc:creator>siimbirk@gmail.com</dc:creator>
  <cp:lastModifiedBy>siimbirk@gmail.com</cp:lastModifiedBy>
  <cp:revision>28</cp:revision>
  <dcterms:created xsi:type="dcterms:W3CDTF">2024-11-11T07:49:31Z</dcterms:created>
  <dcterms:modified xsi:type="dcterms:W3CDTF">2025-11-27T06:11:02Z</dcterms:modified>
</cp:coreProperties>
</file>